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60"/>
  </p:notesMasterIdLst>
  <p:sldIdLst>
    <p:sldId id="324" r:id="rId2"/>
    <p:sldId id="357" r:id="rId3"/>
    <p:sldId id="358" r:id="rId4"/>
    <p:sldId id="359" r:id="rId5"/>
    <p:sldId id="360" r:id="rId6"/>
    <p:sldId id="316" r:id="rId7"/>
    <p:sldId id="341" r:id="rId8"/>
    <p:sldId id="342" r:id="rId9"/>
    <p:sldId id="343" r:id="rId10"/>
    <p:sldId id="345" r:id="rId11"/>
    <p:sldId id="346" r:id="rId12"/>
    <p:sldId id="347" r:id="rId13"/>
    <p:sldId id="348" r:id="rId14"/>
    <p:sldId id="349" r:id="rId15"/>
    <p:sldId id="350" r:id="rId16"/>
    <p:sldId id="351" r:id="rId17"/>
    <p:sldId id="352" r:id="rId18"/>
    <p:sldId id="356" r:id="rId19"/>
    <p:sldId id="344" r:id="rId20"/>
    <p:sldId id="280" r:id="rId21"/>
    <p:sldId id="287" r:id="rId22"/>
    <p:sldId id="298" r:id="rId23"/>
    <p:sldId id="353" r:id="rId24"/>
    <p:sldId id="329" r:id="rId25"/>
    <p:sldId id="330" r:id="rId26"/>
    <p:sldId id="331" r:id="rId27"/>
    <p:sldId id="328" r:id="rId28"/>
    <p:sldId id="332" r:id="rId29"/>
    <p:sldId id="336" r:id="rId30"/>
    <p:sldId id="338" r:id="rId31"/>
    <p:sldId id="333" r:id="rId32"/>
    <p:sldId id="335" r:id="rId33"/>
    <p:sldId id="334" r:id="rId34"/>
    <p:sldId id="340" r:id="rId35"/>
    <p:sldId id="322" r:id="rId36"/>
    <p:sldId id="265" r:id="rId37"/>
    <p:sldId id="354" r:id="rId38"/>
    <p:sldId id="309" r:id="rId39"/>
    <p:sldId id="310" r:id="rId40"/>
    <p:sldId id="261" r:id="rId41"/>
    <p:sldId id="263" r:id="rId42"/>
    <p:sldId id="264" r:id="rId43"/>
    <p:sldId id="299" r:id="rId44"/>
    <p:sldId id="325" r:id="rId45"/>
    <p:sldId id="327" r:id="rId46"/>
    <p:sldId id="300" r:id="rId47"/>
    <p:sldId id="301" r:id="rId48"/>
    <p:sldId id="302" r:id="rId49"/>
    <p:sldId id="303" r:id="rId50"/>
    <p:sldId id="305" r:id="rId51"/>
    <p:sldId id="295" r:id="rId52"/>
    <p:sldId id="355" r:id="rId53"/>
    <p:sldId id="258" r:id="rId54"/>
    <p:sldId id="266" r:id="rId55"/>
    <p:sldId id="259" r:id="rId56"/>
    <p:sldId id="276" r:id="rId57"/>
    <p:sldId id="318" r:id="rId58"/>
    <p:sldId id="317" r:id="rId5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82" d="100"/>
          <a:sy n="82" d="100"/>
        </p:scale>
        <p:origin x="10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endParaRPr lang="en-US"/>
          </a:p>
        </p:txBody>
      </p:sp>
      <p:sp>
        <p:nvSpPr>
          <p:cNvPr id="5939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endParaRPr lang="en-US"/>
          </a:p>
        </p:txBody>
      </p:sp>
      <p:sp>
        <p:nvSpPr>
          <p:cNvPr id="593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39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endParaRPr lang="en-US"/>
          </a:p>
        </p:txBody>
      </p:sp>
      <p:sp>
        <p:nvSpPr>
          <p:cNvPr id="5939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fld id="{AED284E3-8C91-4000-AD10-1FCE44B3884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1</a:t>
            </a:fld>
            <a:endParaRPr lang="en-US"/>
          </a:p>
        </p:txBody>
      </p:sp>
    </p:spTree>
    <p:extLst>
      <p:ext uri="{BB962C8B-B14F-4D97-AF65-F5344CB8AC3E}">
        <p14:creationId xmlns:p14="http://schemas.microsoft.com/office/powerpoint/2010/main" val="290317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Sesame street----- Softer educating Fun learning</a:t>
            </a:r>
          </a:p>
          <a:p>
            <a:r>
              <a:rPr lang="en-US" dirty="0"/>
              <a:t>MTV---------------Fluid values</a:t>
            </a:r>
            <a:r>
              <a:rPr lang="en-US" baseline="0" dirty="0"/>
              <a:t>  much more direct entertaining   harder to be entertains</a:t>
            </a:r>
          </a:p>
          <a:p>
            <a:r>
              <a:rPr lang="en-US" baseline="0" dirty="0"/>
              <a:t>Computers            No more rote memory  You can know so much more much easier</a:t>
            </a:r>
          </a:p>
          <a:p>
            <a:r>
              <a:rPr lang="en-US" baseline="0" dirty="0"/>
              <a:t>Divorce-----------Acceptance of breaking up family</a:t>
            </a:r>
          </a:p>
          <a:p>
            <a:r>
              <a:rPr lang="en-US" baseline="0" dirty="0"/>
              <a:t>Latch key kids-----Unsupervised time after school (Experimenting) yet park and rec structured evenings</a:t>
            </a:r>
          </a:p>
          <a:p>
            <a:r>
              <a:rPr lang="en-US" dirty="0"/>
              <a:t>Title IX------------Equity</a:t>
            </a:r>
            <a:r>
              <a:rPr lang="en-US" baseline="0" dirty="0"/>
              <a:t> in opportunity  Iowa girls hoops   Dad at </a:t>
            </a:r>
            <a:r>
              <a:rPr lang="en-US" baseline="0" dirty="0" err="1"/>
              <a:t>Beckys</a:t>
            </a:r>
            <a:r>
              <a:rPr lang="en-US" baseline="0" dirty="0"/>
              <a:t> game</a:t>
            </a:r>
          </a:p>
          <a:p>
            <a:r>
              <a:rPr lang="en-US" baseline="0" dirty="0"/>
              <a:t>Aids---------------Consequences for violating values and morals Society diminishing consequence for decisions</a:t>
            </a:r>
          </a:p>
          <a:p>
            <a:r>
              <a:rPr lang="en-US" baseline="0" dirty="0"/>
              <a:t>Milk carton kids----Realizing and exposing evil occurring</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14</a:t>
            </a:fld>
            <a:endParaRPr lang="en-US"/>
          </a:p>
        </p:txBody>
      </p:sp>
    </p:spTree>
    <p:extLst>
      <p:ext uri="{BB962C8B-B14F-4D97-AF65-F5344CB8AC3E}">
        <p14:creationId xmlns:p14="http://schemas.microsoft.com/office/powerpoint/2010/main" val="4200565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Sesame</a:t>
            </a:r>
            <a:r>
              <a:rPr lang="en-US" baseline="0" dirty="0"/>
              <a:t> and MTV Computers------Broad exposure causes broad taste and tolerances</a:t>
            </a:r>
          </a:p>
          <a:p>
            <a:r>
              <a:rPr lang="en-US" baseline="0" dirty="0"/>
              <a:t>Divorce-------------Self reliant not secure about family life and skeptical</a:t>
            </a:r>
          </a:p>
          <a:p>
            <a:r>
              <a:rPr lang="en-US" baseline="0" dirty="0"/>
              <a:t>Latch key---------Resourceful  Figures things out themselves and self reliant</a:t>
            </a:r>
          </a:p>
          <a:p>
            <a:r>
              <a:rPr lang="en-US" baseline="0" dirty="0"/>
              <a:t>Title IX----------Adaptive for they have seen norms change</a:t>
            </a:r>
          </a:p>
          <a:p>
            <a:endParaRPr lang="en-US" baseline="0" dirty="0"/>
          </a:p>
          <a:p>
            <a:endParaRPr lang="en-US" baseline="0" dirty="0"/>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15</a:t>
            </a:fld>
            <a:endParaRPr lang="en-US"/>
          </a:p>
        </p:txBody>
      </p:sp>
    </p:spTree>
    <p:extLst>
      <p:ext uri="{BB962C8B-B14F-4D97-AF65-F5344CB8AC3E}">
        <p14:creationId xmlns:p14="http://schemas.microsoft.com/office/powerpoint/2010/main" val="838729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Diverse------Accepting of the differences of others</a:t>
            </a:r>
          </a:p>
          <a:p>
            <a:r>
              <a:rPr lang="en-US" dirty="0"/>
              <a:t>Tech</a:t>
            </a:r>
            <a:r>
              <a:rPr lang="en-US" baseline="0" dirty="0"/>
              <a:t> Savvy----Just know what button to push</a:t>
            </a:r>
          </a:p>
          <a:p>
            <a:r>
              <a:rPr lang="en-US" baseline="0" dirty="0"/>
              <a:t>Environment------Big picture concerned</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16</a:t>
            </a:fld>
            <a:endParaRPr lang="en-US"/>
          </a:p>
        </p:txBody>
      </p:sp>
    </p:spTree>
    <p:extLst>
      <p:ext uri="{BB962C8B-B14F-4D97-AF65-F5344CB8AC3E}">
        <p14:creationId xmlns:p14="http://schemas.microsoft.com/office/powerpoint/2010/main" val="2701690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17</a:t>
            </a:fld>
            <a:endParaRPr lang="en-US"/>
          </a:p>
        </p:txBody>
      </p:sp>
    </p:spTree>
    <p:extLst>
      <p:ext uri="{BB962C8B-B14F-4D97-AF65-F5344CB8AC3E}">
        <p14:creationId xmlns:p14="http://schemas.microsoft.com/office/powerpoint/2010/main" val="2330341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18</a:t>
            </a:fld>
            <a:endParaRPr lang="en-US"/>
          </a:p>
        </p:txBody>
      </p:sp>
    </p:spTree>
    <p:extLst>
      <p:ext uri="{BB962C8B-B14F-4D97-AF65-F5344CB8AC3E}">
        <p14:creationId xmlns:p14="http://schemas.microsoft.com/office/powerpoint/2010/main" val="2874591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Prevention   Driver assist vehicles   Airbags and sensors   less medical more collision costs</a:t>
            </a:r>
          </a:p>
          <a:p>
            <a:r>
              <a:rPr lang="en-US" dirty="0"/>
              <a:t>Detection   GPS   Where and when   Ben</a:t>
            </a:r>
            <a:r>
              <a:rPr lang="en-US" baseline="0" dirty="0"/>
              <a:t> buying catsup</a:t>
            </a:r>
          </a:p>
          <a:p>
            <a:r>
              <a:rPr lang="en-US" baseline="0" dirty="0"/>
              <a:t>We will talk about adjusting losses and digital pictures</a:t>
            </a:r>
            <a:endParaRPr lang="en-US" dirty="0"/>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19</a:t>
            </a:fld>
            <a:endParaRPr lang="en-US"/>
          </a:p>
        </p:txBody>
      </p:sp>
    </p:spTree>
    <p:extLst>
      <p:ext uri="{BB962C8B-B14F-4D97-AF65-F5344CB8AC3E}">
        <p14:creationId xmlns:p14="http://schemas.microsoft.com/office/powerpoint/2010/main" val="4100112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20</a:t>
            </a:fld>
            <a:endParaRPr lang="en-US"/>
          </a:p>
        </p:txBody>
      </p:sp>
    </p:spTree>
    <p:extLst>
      <p:ext uri="{BB962C8B-B14F-4D97-AF65-F5344CB8AC3E}">
        <p14:creationId xmlns:p14="http://schemas.microsoft.com/office/powerpoint/2010/main" val="279586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Owning tools</a:t>
            </a:r>
            <a:r>
              <a:rPr lang="en-US" baseline="0" dirty="0"/>
              <a:t> does not make you handy</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21</a:t>
            </a:fld>
            <a:endParaRPr lang="en-US"/>
          </a:p>
        </p:txBody>
      </p:sp>
    </p:spTree>
    <p:extLst>
      <p:ext uri="{BB962C8B-B14F-4D97-AF65-F5344CB8AC3E}">
        <p14:creationId xmlns:p14="http://schemas.microsoft.com/office/powerpoint/2010/main" val="3937582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Claims today feel like they are between the shop and the carrier instead of the insured</a:t>
            </a:r>
          </a:p>
        </p:txBody>
      </p:sp>
      <p:sp>
        <p:nvSpPr>
          <p:cNvPr id="4" name="Slide Number Placeholder 3"/>
          <p:cNvSpPr>
            <a:spLocks noGrp="1"/>
          </p:cNvSpPr>
          <p:nvPr>
            <p:ph type="sldNum" sz="quarter" idx="5"/>
          </p:nvPr>
        </p:nvSpPr>
        <p:spPr/>
        <p:txBody>
          <a:bodyPr/>
          <a:lstStyle/>
          <a:p>
            <a:fld id="{AED284E3-8C91-4000-AD10-1FCE44B3884B}" type="slidenum">
              <a:rPr lang="en-US" smtClean="0"/>
              <a:pPr/>
              <a:t>22</a:t>
            </a:fld>
            <a:endParaRPr lang="en-US"/>
          </a:p>
        </p:txBody>
      </p:sp>
    </p:spTree>
    <p:extLst>
      <p:ext uri="{BB962C8B-B14F-4D97-AF65-F5344CB8AC3E}">
        <p14:creationId xmlns:p14="http://schemas.microsoft.com/office/powerpoint/2010/main" val="992881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23</a:t>
            </a:fld>
            <a:endParaRPr lang="en-US"/>
          </a:p>
        </p:txBody>
      </p:sp>
    </p:spTree>
    <p:extLst>
      <p:ext uri="{BB962C8B-B14F-4D97-AF65-F5344CB8AC3E}">
        <p14:creationId xmlns:p14="http://schemas.microsoft.com/office/powerpoint/2010/main" val="1083506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D284E3-8C91-4000-AD10-1FCE44B3884B}"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carriers affect your rate</a:t>
            </a:r>
            <a:r>
              <a:rPr lang="en-US" baseline="0" dirty="0"/>
              <a:t> if you have a data plan on your phone</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24</a:t>
            </a:fld>
            <a:endParaRPr lang="en-US"/>
          </a:p>
        </p:txBody>
      </p:sp>
    </p:spTree>
    <p:extLst>
      <p:ext uri="{BB962C8B-B14F-4D97-AF65-F5344CB8AC3E}">
        <p14:creationId xmlns:p14="http://schemas.microsoft.com/office/powerpoint/2010/main" val="3437418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can find out where the phone was and when it was there</a:t>
            </a:r>
          </a:p>
          <a:p>
            <a:r>
              <a:rPr lang="en-US" dirty="0"/>
              <a:t>They know exact time of usage  you called but they don’t know what you said</a:t>
            </a:r>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25</a:t>
            </a:fld>
            <a:endParaRPr lang="en-US"/>
          </a:p>
        </p:txBody>
      </p:sp>
    </p:spTree>
    <p:extLst>
      <p:ext uri="{BB962C8B-B14F-4D97-AF65-F5344CB8AC3E}">
        <p14:creationId xmlns:p14="http://schemas.microsoft.com/office/powerpoint/2010/main" val="12180695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26</a:t>
            </a:fld>
            <a:endParaRPr lang="en-US"/>
          </a:p>
        </p:txBody>
      </p:sp>
    </p:spTree>
    <p:extLst>
      <p:ext uri="{BB962C8B-B14F-4D97-AF65-F5344CB8AC3E}">
        <p14:creationId xmlns:p14="http://schemas.microsoft.com/office/powerpoint/2010/main" val="4117126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Distracted</a:t>
            </a:r>
            <a:r>
              <a:rPr lang="en-US" baseline="0" dirty="0"/>
              <a:t> driving</a:t>
            </a:r>
          </a:p>
          <a:p>
            <a:r>
              <a:rPr lang="en-US" baseline="0" dirty="0"/>
              <a:t>1 in 3 drivers drive distracted every week</a:t>
            </a:r>
          </a:p>
          <a:p>
            <a:r>
              <a:rPr lang="en-US" baseline="0" dirty="0"/>
              <a:t>Hands free has not made a big difference</a:t>
            </a:r>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27</a:t>
            </a:fld>
            <a:endParaRPr lang="en-US"/>
          </a:p>
        </p:txBody>
      </p:sp>
    </p:spTree>
    <p:extLst>
      <p:ext uri="{BB962C8B-B14F-4D97-AF65-F5344CB8AC3E}">
        <p14:creationId xmlns:p14="http://schemas.microsoft.com/office/powerpoint/2010/main" val="84227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28</a:t>
            </a:fld>
            <a:endParaRPr lang="en-US"/>
          </a:p>
        </p:txBody>
      </p:sp>
    </p:spTree>
    <p:extLst>
      <p:ext uri="{BB962C8B-B14F-4D97-AF65-F5344CB8AC3E}">
        <p14:creationId xmlns:p14="http://schemas.microsoft.com/office/powerpoint/2010/main" val="231814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Including adjusting seats </a:t>
            </a:r>
          </a:p>
          <a:p>
            <a:r>
              <a:rPr lang="en-US" dirty="0"/>
              <a:t>Based</a:t>
            </a:r>
            <a:r>
              <a:rPr lang="en-US" baseline="0" dirty="0"/>
              <a:t> on weight they know which spouse is sitting down</a:t>
            </a:r>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29</a:t>
            </a:fld>
            <a:endParaRPr lang="en-US"/>
          </a:p>
        </p:txBody>
      </p:sp>
    </p:spTree>
    <p:extLst>
      <p:ext uri="{BB962C8B-B14F-4D97-AF65-F5344CB8AC3E}">
        <p14:creationId xmlns:p14="http://schemas.microsoft.com/office/powerpoint/2010/main" val="1577175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30</a:t>
            </a:fld>
            <a:endParaRPr lang="en-US"/>
          </a:p>
        </p:txBody>
      </p:sp>
    </p:spTree>
    <p:extLst>
      <p:ext uri="{BB962C8B-B14F-4D97-AF65-F5344CB8AC3E}">
        <p14:creationId xmlns:p14="http://schemas.microsoft.com/office/powerpoint/2010/main" val="1287044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 out of 20 claims are glass</a:t>
            </a:r>
          </a:p>
          <a:p>
            <a:r>
              <a:rPr lang="en-US" dirty="0"/>
              <a:t>This will be big</a:t>
            </a:r>
          </a:p>
        </p:txBody>
      </p:sp>
      <p:sp>
        <p:nvSpPr>
          <p:cNvPr id="4" name="Slide Number Placeholder 3"/>
          <p:cNvSpPr>
            <a:spLocks noGrp="1"/>
          </p:cNvSpPr>
          <p:nvPr>
            <p:ph type="sldNum" sz="quarter" idx="5"/>
          </p:nvPr>
        </p:nvSpPr>
        <p:spPr/>
        <p:txBody>
          <a:bodyPr/>
          <a:lstStyle/>
          <a:p>
            <a:fld id="{AED284E3-8C91-4000-AD10-1FCE44B3884B}" type="slidenum">
              <a:rPr lang="en-US" smtClean="0"/>
              <a:pPr/>
              <a:t>31</a:t>
            </a:fld>
            <a:endParaRPr lang="en-US"/>
          </a:p>
        </p:txBody>
      </p:sp>
    </p:spTree>
    <p:extLst>
      <p:ext uri="{BB962C8B-B14F-4D97-AF65-F5344CB8AC3E}">
        <p14:creationId xmlns:p14="http://schemas.microsoft.com/office/powerpoint/2010/main" val="3609387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32</a:t>
            </a:fld>
            <a:endParaRPr lang="en-US"/>
          </a:p>
        </p:txBody>
      </p:sp>
    </p:spTree>
    <p:extLst>
      <p:ext uri="{BB962C8B-B14F-4D97-AF65-F5344CB8AC3E}">
        <p14:creationId xmlns:p14="http://schemas.microsoft.com/office/powerpoint/2010/main" val="78046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33</a:t>
            </a:fld>
            <a:endParaRPr lang="en-US"/>
          </a:p>
        </p:txBody>
      </p:sp>
    </p:spTree>
    <p:extLst>
      <p:ext uri="{BB962C8B-B14F-4D97-AF65-F5344CB8AC3E}">
        <p14:creationId xmlns:p14="http://schemas.microsoft.com/office/powerpoint/2010/main" val="2167009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Dick</a:t>
            </a:r>
            <a:r>
              <a:rPr lang="en-US" baseline="0" dirty="0"/>
              <a:t> Egan internet story</a:t>
            </a:r>
          </a:p>
          <a:p>
            <a:r>
              <a:rPr lang="en-US" baseline="0" dirty="0"/>
              <a:t>My dad and his typewriter</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7</a:t>
            </a:fld>
            <a:endParaRPr lang="en-US"/>
          </a:p>
        </p:txBody>
      </p:sp>
    </p:spTree>
    <p:extLst>
      <p:ext uri="{BB962C8B-B14F-4D97-AF65-F5344CB8AC3E}">
        <p14:creationId xmlns:p14="http://schemas.microsoft.com/office/powerpoint/2010/main" val="2739452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34</a:t>
            </a:fld>
            <a:endParaRPr lang="en-US"/>
          </a:p>
        </p:txBody>
      </p:sp>
    </p:spTree>
    <p:extLst>
      <p:ext uri="{BB962C8B-B14F-4D97-AF65-F5344CB8AC3E}">
        <p14:creationId xmlns:p14="http://schemas.microsoft.com/office/powerpoint/2010/main" val="3089998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Mapquest</a:t>
            </a:r>
            <a:endParaRPr lang="en-US" dirty="0"/>
          </a:p>
          <a:p>
            <a:r>
              <a:rPr lang="en-US" dirty="0"/>
              <a:t>Google Map</a:t>
            </a:r>
          </a:p>
          <a:p>
            <a:r>
              <a:rPr lang="en-US" dirty="0"/>
              <a:t>Google Earth</a:t>
            </a:r>
          </a:p>
          <a:p>
            <a:r>
              <a:rPr lang="en-US" dirty="0"/>
              <a:t>MLS Sites with pictures </a:t>
            </a:r>
          </a:p>
          <a:p>
            <a:r>
              <a:rPr lang="en-US" dirty="0"/>
              <a:t>County Property Websites</a:t>
            </a:r>
          </a:p>
        </p:txBody>
      </p:sp>
      <p:sp>
        <p:nvSpPr>
          <p:cNvPr id="4" name="Slide Number Placeholder 3"/>
          <p:cNvSpPr>
            <a:spLocks noGrp="1"/>
          </p:cNvSpPr>
          <p:nvPr>
            <p:ph type="sldNum" sz="quarter" idx="10"/>
          </p:nvPr>
        </p:nvSpPr>
        <p:spPr/>
        <p:txBody>
          <a:bodyPr/>
          <a:lstStyle/>
          <a:p>
            <a:fld id="{AED284E3-8C91-4000-AD10-1FCE44B3884B}"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36</a:t>
            </a:fld>
            <a:endParaRPr lang="en-US"/>
          </a:p>
        </p:txBody>
      </p:sp>
    </p:spTree>
    <p:extLst>
      <p:ext uri="{BB962C8B-B14F-4D97-AF65-F5344CB8AC3E}">
        <p14:creationId xmlns:p14="http://schemas.microsoft.com/office/powerpoint/2010/main" val="1497755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37</a:t>
            </a:fld>
            <a:endParaRPr lang="en-US"/>
          </a:p>
        </p:txBody>
      </p:sp>
    </p:spTree>
    <p:extLst>
      <p:ext uri="{BB962C8B-B14F-4D97-AF65-F5344CB8AC3E}">
        <p14:creationId xmlns:p14="http://schemas.microsoft.com/office/powerpoint/2010/main" val="12132273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Accurate</a:t>
            </a:r>
            <a:r>
              <a:rPr lang="en-US" baseline="0" dirty="0"/>
              <a:t> Risk evaluation immediately   Block Binds</a:t>
            </a:r>
            <a:endParaRPr lang="en-US" dirty="0"/>
          </a:p>
          <a:p>
            <a:endParaRPr lang="en-US" dirty="0"/>
          </a:p>
          <a:p>
            <a:r>
              <a:rPr lang="en-US" dirty="0"/>
              <a:t>Privacy</a:t>
            </a:r>
          </a:p>
          <a:p>
            <a:r>
              <a:rPr lang="en-US" dirty="0"/>
              <a:t>Public WIFI bad</a:t>
            </a:r>
          </a:p>
          <a:p>
            <a:r>
              <a:rPr lang="en-US" dirty="0"/>
              <a:t>Airplane Mode to kill tracking</a:t>
            </a:r>
          </a:p>
        </p:txBody>
      </p:sp>
      <p:sp>
        <p:nvSpPr>
          <p:cNvPr id="4" name="Slide Number Placeholder 3"/>
          <p:cNvSpPr>
            <a:spLocks noGrp="1"/>
          </p:cNvSpPr>
          <p:nvPr>
            <p:ph type="sldNum" sz="quarter" idx="5"/>
          </p:nvPr>
        </p:nvSpPr>
        <p:spPr/>
        <p:txBody>
          <a:bodyPr/>
          <a:lstStyle/>
          <a:p>
            <a:fld id="{AED284E3-8C91-4000-AD10-1FCE44B3884B}" type="slidenum">
              <a:rPr lang="en-US" smtClean="0"/>
              <a:pPr/>
              <a:t>38</a:t>
            </a:fld>
            <a:endParaRPr lang="en-US"/>
          </a:p>
        </p:txBody>
      </p:sp>
    </p:spTree>
    <p:extLst>
      <p:ext uri="{BB962C8B-B14F-4D97-AF65-F5344CB8AC3E}">
        <p14:creationId xmlns:p14="http://schemas.microsoft.com/office/powerpoint/2010/main" val="26998170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39</a:t>
            </a:fld>
            <a:endParaRPr lang="en-US"/>
          </a:p>
        </p:txBody>
      </p:sp>
    </p:spTree>
    <p:extLst>
      <p:ext uri="{BB962C8B-B14F-4D97-AF65-F5344CB8AC3E}">
        <p14:creationId xmlns:p14="http://schemas.microsoft.com/office/powerpoint/2010/main" val="11588615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People can buy off tickets so they are not on your record</a:t>
            </a:r>
          </a:p>
        </p:txBody>
      </p:sp>
      <p:sp>
        <p:nvSpPr>
          <p:cNvPr id="4" name="Slide Number Placeholder 3"/>
          <p:cNvSpPr>
            <a:spLocks noGrp="1"/>
          </p:cNvSpPr>
          <p:nvPr>
            <p:ph type="sldNum" sz="quarter" idx="10"/>
          </p:nvPr>
        </p:nvSpPr>
        <p:spPr/>
        <p:txBody>
          <a:bodyPr/>
          <a:lstStyle/>
          <a:p>
            <a:fld id="{AED284E3-8C91-4000-AD10-1FCE44B3884B}"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41</a:t>
            </a:fld>
            <a:endParaRPr lang="en-US"/>
          </a:p>
        </p:txBody>
      </p:sp>
    </p:spTree>
    <p:extLst>
      <p:ext uri="{BB962C8B-B14F-4D97-AF65-F5344CB8AC3E}">
        <p14:creationId xmlns:p14="http://schemas.microsoft.com/office/powerpoint/2010/main" val="2920235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42</a:t>
            </a:fld>
            <a:endParaRPr lang="en-US"/>
          </a:p>
        </p:txBody>
      </p:sp>
    </p:spTree>
    <p:extLst>
      <p:ext uri="{BB962C8B-B14F-4D97-AF65-F5344CB8AC3E}">
        <p14:creationId xmlns:p14="http://schemas.microsoft.com/office/powerpoint/2010/main" val="1557018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43</a:t>
            </a:fld>
            <a:endParaRPr lang="en-US"/>
          </a:p>
        </p:txBody>
      </p:sp>
    </p:spTree>
    <p:extLst>
      <p:ext uri="{BB962C8B-B14F-4D97-AF65-F5344CB8AC3E}">
        <p14:creationId xmlns:p14="http://schemas.microsoft.com/office/powerpoint/2010/main" val="2244395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a:t>
            </a:r>
            <a:r>
              <a:rPr lang="en-US" baseline="0" dirty="0"/>
              <a:t> all shaped by events in our life</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8</a:t>
            </a:fld>
            <a:endParaRPr lang="en-US"/>
          </a:p>
        </p:txBody>
      </p:sp>
    </p:spTree>
    <p:extLst>
      <p:ext uri="{BB962C8B-B14F-4D97-AF65-F5344CB8AC3E}">
        <p14:creationId xmlns:p14="http://schemas.microsoft.com/office/powerpoint/2010/main" val="20022978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State Farm 		66.5%</a:t>
            </a:r>
          </a:p>
          <a:p>
            <a:r>
              <a:rPr lang="en-US" dirty="0"/>
              <a:t>American</a:t>
            </a:r>
            <a:r>
              <a:rPr lang="en-US" baseline="0" dirty="0"/>
              <a:t> Family	54.3%</a:t>
            </a:r>
          </a:p>
          <a:p>
            <a:r>
              <a:rPr lang="en-US" baseline="0" dirty="0"/>
              <a:t>USAA		67.0%</a:t>
            </a:r>
          </a:p>
          <a:p>
            <a:r>
              <a:rPr lang="en-US" baseline="0" dirty="0"/>
              <a:t>Allstate		47.8%</a:t>
            </a:r>
          </a:p>
          <a:p>
            <a:r>
              <a:rPr lang="en-US" baseline="0" dirty="0"/>
              <a:t>Farmers (Zurich)	62.2%</a:t>
            </a:r>
            <a:endParaRPr lang="en-US" dirty="0"/>
          </a:p>
        </p:txBody>
      </p:sp>
      <p:sp>
        <p:nvSpPr>
          <p:cNvPr id="4" name="Slide Number Placeholder 3"/>
          <p:cNvSpPr>
            <a:spLocks noGrp="1"/>
          </p:cNvSpPr>
          <p:nvPr>
            <p:ph type="sldNum" sz="quarter" idx="10"/>
          </p:nvPr>
        </p:nvSpPr>
        <p:spPr/>
        <p:txBody>
          <a:bodyPr/>
          <a:lstStyle/>
          <a:p>
            <a:fld id="{AED284E3-8C91-4000-AD10-1FCE44B3884B}"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Takes advantage</a:t>
            </a:r>
            <a:r>
              <a:rPr lang="en-US" baseline="0" dirty="0"/>
              <a:t> of people not fixing </a:t>
            </a:r>
            <a:r>
              <a:rPr lang="en-US" baseline="0"/>
              <a:t>their car</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45</a:t>
            </a:fld>
            <a:endParaRPr lang="en-US"/>
          </a:p>
        </p:txBody>
      </p:sp>
    </p:spTree>
    <p:extLst>
      <p:ext uri="{BB962C8B-B14F-4D97-AF65-F5344CB8AC3E}">
        <p14:creationId xmlns:p14="http://schemas.microsoft.com/office/powerpoint/2010/main" val="35759020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46</a:t>
            </a:fld>
            <a:endParaRPr lang="en-US"/>
          </a:p>
        </p:txBody>
      </p:sp>
    </p:spTree>
    <p:extLst>
      <p:ext uri="{BB962C8B-B14F-4D97-AF65-F5344CB8AC3E}">
        <p14:creationId xmlns:p14="http://schemas.microsoft.com/office/powerpoint/2010/main" val="8001526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47</a:t>
            </a:fld>
            <a:endParaRPr lang="en-US"/>
          </a:p>
        </p:txBody>
      </p:sp>
    </p:spTree>
    <p:extLst>
      <p:ext uri="{BB962C8B-B14F-4D97-AF65-F5344CB8AC3E}">
        <p14:creationId xmlns:p14="http://schemas.microsoft.com/office/powerpoint/2010/main" val="34830243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Water Losses</a:t>
            </a:r>
          </a:p>
          <a:p>
            <a:r>
              <a:rPr lang="en-US" dirty="0"/>
              <a:t>	Meters</a:t>
            </a:r>
          </a:p>
          <a:p>
            <a:r>
              <a:rPr lang="en-US" dirty="0"/>
              <a:t>	Air</a:t>
            </a:r>
            <a:r>
              <a:rPr lang="en-US" baseline="0" dirty="0"/>
              <a:t> Wolf mat for hardwood floors</a:t>
            </a:r>
          </a:p>
          <a:p>
            <a:r>
              <a:rPr lang="en-US" baseline="0" dirty="0"/>
              <a:t>	Tess</a:t>
            </a:r>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48</a:t>
            </a:fld>
            <a:endParaRPr lang="en-US"/>
          </a:p>
        </p:txBody>
      </p:sp>
    </p:spTree>
    <p:extLst>
      <p:ext uri="{BB962C8B-B14F-4D97-AF65-F5344CB8AC3E}">
        <p14:creationId xmlns:p14="http://schemas.microsoft.com/office/powerpoint/2010/main" val="31410294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49</a:t>
            </a:fld>
            <a:endParaRPr lang="en-US"/>
          </a:p>
        </p:txBody>
      </p:sp>
    </p:spTree>
    <p:extLst>
      <p:ext uri="{BB962C8B-B14F-4D97-AF65-F5344CB8AC3E}">
        <p14:creationId xmlns:p14="http://schemas.microsoft.com/office/powerpoint/2010/main" val="30949104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50</a:t>
            </a:fld>
            <a:endParaRPr lang="en-US"/>
          </a:p>
        </p:txBody>
      </p:sp>
    </p:spTree>
    <p:extLst>
      <p:ext uri="{BB962C8B-B14F-4D97-AF65-F5344CB8AC3E}">
        <p14:creationId xmlns:p14="http://schemas.microsoft.com/office/powerpoint/2010/main" val="22368943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Dedicate regular time to this</a:t>
            </a:r>
          </a:p>
          <a:p>
            <a:r>
              <a:rPr lang="en-US" dirty="0"/>
              <a:t>Keep a wish</a:t>
            </a:r>
            <a:r>
              <a:rPr lang="en-US" baseline="0" dirty="0"/>
              <a:t> list</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51</a:t>
            </a:fld>
            <a:endParaRPr lang="en-US"/>
          </a:p>
        </p:txBody>
      </p:sp>
    </p:spTree>
    <p:extLst>
      <p:ext uri="{BB962C8B-B14F-4D97-AF65-F5344CB8AC3E}">
        <p14:creationId xmlns:p14="http://schemas.microsoft.com/office/powerpoint/2010/main" val="18563541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52</a:t>
            </a:fld>
            <a:endParaRPr lang="en-US"/>
          </a:p>
        </p:txBody>
      </p:sp>
    </p:spTree>
    <p:extLst>
      <p:ext uri="{BB962C8B-B14F-4D97-AF65-F5344CB8AC3E}">
        <p14:creationId xmlns:p14="http://schemas.microsoft.com/office/powerpoint/2010/main" val="29283956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53</a:t>
            </a:fld>
            <a:endParaRPr lang="en-US"/>
          </a:p>
        </p:txBody>
      </p:sp>
    </p:spTree>
    <p:extLst>
      <p:ext uri="{BB962C8B-B14F-4D97-AF65-F5344CB8AC3E}">
        <p14:creationId xmlns:p14="http://schemas.microsoft.com/office/powerpoint/2010/main" val="17618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1946 World</a:t>
            </a:r>
            <a:r>
              <a:rPr lang="en-US" baseline="0" dirty="0"/>
              <a:t> war 2 ended and time of plenty</a:t>
            </a:r>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9</a:t>
            </a:fld>
            <a:endParaRPr lang="en-US"/>
          </a:p>
        </p:txBody>
      </p:sp>
    </p:spTree>
    <p:extLst>
      <p:ext uri="{BB962C8B-B14F-4D97-AF65-F5344CB8AC3E}">
        <p14:creationId xmlns:p14="http://schemas.microsoft.com/office/powerpoint/2010/main" val="15929083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54</a:t>
            </a:fld>
            <a:endParaRPr lang="en-US"/>
          </a:p>
        </p:txBody>
      </p:sp>
    </p:spTree>
    <p:extLst>
      <p:ext uri="{BB962C8B-B14F-4D97-AF65-F5344CB8AC3E}">
        <p14:creationId xmlns:p14="http://schemas.microsoft.com/office/powerpoint/2010/main" val="28179955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PIR 2 letter system</a:t>
            </a:r>
          </a:p>
        </p:txBody>
      </p:sp>
      <p:sp>
        <p:nvSpPr>
          <p:cNvPr id="4" name="Slide Number Placeholder 3"/>
          <p:cNvSpPr>
            <a:spLocks noGrp="1"/>
          </p:cNvSpPr>
          <p:nvPr>
            <p:ph type="sldNum" sz="quarter" idx="5"/>
          </p:nvPr>
        </p:nvSpPr>
        <p:spPr/>
        <p:txBody>
          <a:bodyPr/>
          <a:lstStyle/>
          <a:p>
            <a:fld id="{AED284E3-8C91-4000-AD10-1FCE44B3884B}" type="slidenum">
              <a:rPr lang="en-US" smtClean="0"/>
              <a:pPr/>
              <a:t>55</a:t>
            </a:fld>
            <a:endParaRPr lang="en-US"/>
          </a:p>
        </p:txBody>
      </p:sp>
    </p:spTree>
    <p:extLst>
      <p:ext uri="{BB962C8B-B14F-4D97-AF65-F5344CB8AC3E}">
        <p14:creationId xmlns:p14="http://schemas.microsoft.com/office/powerpoint/2010/main" val="28361192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Online banking delays in making payment  Check with bank</a:t>
            </a:r>
          </a:p>
          <a:p>
            <a:r>
              <a:rPr lang="en-US" dirty="0"/>
              <a:t>Demographics have changed   Younger and Younger</a:t>
            </a:r>
          </a:p>
          <a:p>
            <a:r>
              <a:rPr lang="en-US" dirty="0"/>
              <a:t>Competition  Flat premiums but attrition</a:t>
            </a:r>
          </a:p>
          <a:p>
            <a:r>
              <a:rPr lang="en-US" dirty="0"/>
              <a:t>	Priority on growth and new business</a:t>
            </a:r>
          </a:p>
          <a:p>
            <a:r>
              <a:rPr lang="en-US" dirty="0"/>
              <a:t>Communication expectations</a:t>
            </a:r>
          </a:p>
          <a:p>
            <a:r>
              <a:rPr lang="en-US" dirty="0"/>
              <a:t>	Mobility   (Smart Phones)</a:t>
            </a:r>
          </a:p>
          <a:p>
            <a:r>
              <a:rPr lang="en-US" dirty="0"/>
              <a:t>Flexibility  Self Employed with uneven income</a:t>
            </a:r>
          </a:p>
          <a:p>
            <a:r>
              <a:rPr lang="en-US" dirty="0"/>
              <a:t>Billing is a customer service now not business process</a:t>
            </a:r>
          </a:p>
          <a:p>
            <a:r>
              <a:rPr lang="en-US" dirty="0"/>
              <a:t>	73%</a:t>
            </a:r>
            <a:r>
              <a:rPr lang="en-US" baseline="0" dirty="0"/>
              <a:t> touch points are billing</a:t>
            </a:r>
          </a:p>
          <a:p>
            <a:r>
              <a:rPr lang="en-US" baseline="0" dirty="0"/>
              <a:t>	</a:t>
            </a:r>
          </a:p>
          <a:p>
            <a:r>
              <a:rPr lang="en-US" baseline="0" dirty="0"/>
              <a:t>Texting billing/payment</a:t>
            </a:r>
            <a:endParaRPr lang="en-US" dirty="0"/>
          </a:p>
        </p:txBody>
      </p:sp>
      <p:sp>
        <p:nvSpPr>
          <p:cNvPr id="4" name="Slide Number Placeholder 3"/>
          <p:cNvSpPr>
            <a:spLocks noGrp="1"/>
          </p:cNvSpPr>
          <p:nvPr>
            <p:ph type="sldNum" sz="quarter" idx="10"/>
          </p:nvPr>
        </p:nvSpPr>
        <p:spPr/>
        <p:txBody>
          <a:bodyPr/>
          <a:lstStyle/>
          <a:p>
            <a:fld id="{AED284E3-8C91-4000-AD10-1FCE44B3884B}" type="slidenum">
              <a:rPr lang="en-US" smtClean="0"/>
              <a:pPr/>
              <a:t>56</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D284E3-8C91-4000-AD10-1FCE44B3884B}" type="slidenum">
              <a:rPr lang="en-US" smtClean="0"/>
              <a:pPr/>
              <a:t>57</a:t>
            </a:fld>
            <a:endParaRPr lang="en-US"/>
          </a:p>
        </p:txBody>
      </p:sp>
    </p:spTree>
    <p:extLst>
      <p:ext uri="{BB962C8B-B14F-4D97-AF65-F5344CB8AC3E}">
        <p14:creationId xmlns:p14="http://schemas.microsoft.com/office/powerpoint/2010/main" val="27974751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Social Media</a:t>
            </a:r>
          </a:p>
          <a:p>
            <a:r>
              <a:rPr lang="en-US" dirty="0"/>
              <a:t>	What has changed in customer</a:t>
            </a:r>
            <a:r>
              <a:rPr lang="en-US" baseline="0" dirty="0"/>
              <a:t> life</a:t>
            </a:r>
          </a:p>
          <a:p>
            <a:r>
              <a:rPr lang="en-US" baseline="0" dirty="0"/>
              <a:t>		What messages to send</a:t>
            </a:r>
          </a:p>
          <a:p>
            <a:r>
              <a:rPr lang="en-US" baseline="0" dirty="0"/>
              <a:t>		What products to offer</a:t>
            </a:r>
          </a:p>
          <a:p>
            <a:r>
              <a:rPr lang="en-US" baseline="0" dirty="0"/>
              <a:t>	But customers can complain </a:t>
            </a:r>
            <a:r>
              <a:rPr lang="en-US" baseline="0"/>
              <a:t>online easily</a:t>
            </a:r>
          </a:p>
          <a:p>
            <a:endParaRPr lang="en-US"/>
          </a:p>
        </p:txBody>
      </p:sp>
      <p:sp>
        <p:nvSpPr>
          <p:cNvPr id="4" name="Slide Number Placeholder 3"/>
          <p:cNvSpPr>
            <a:spLocks noGrp="1"/>
          </p:cNvSpPr>
          <p:nvPr>
            <p:ph type="sldNum" sz="quarter" idx="10"/>
          </p:nvPr>
        </p:nvSpPr>
        <p:spPr/>
        <p:txBody>
          <a:bodyPr/>
          <a:lstStyle/>
          <a:p>
            <a:fld id="{AED284E3-8C91-4000-AD10-1FCE44B3884B}"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Depression---Hoarders</a:t>
            </a:r>
          </a:p>
          <a:p>
            <a:r>
              <a:rPr lang="en-US" dirty="0"/>
              <a:t>New Deal--- Helping those legitimately hurting</a:t>
            </a:r>
          </a:p>
          <a:p>
            <a:r>
              <a:rPr lang="en-US" dirty="0"/>
              <a:t>World</a:t>
            </a:r>
            <a:r>
              <a:rPr lang="en-US" baseline="0" dirty="0"/>
              <a:t> War 11----Sense of duty</a:t>
            </a:r>
          </a:p>
          <a:p>
            <a:r>
              <a:rPr lang="en-US" dirty="0"/>
              <a:t>GI Bill              Using help to self improve and not be dependent One time aid</a:t>
            </a:r>
          </a:p>
          <a:p>
            <a:r>
              <a:rPr lang="en-US" dirty="0"/>
              <a:t>Cold War       Health distrust</a:t>
            </a:r>
            <a:r>
              <a:rPr lang="en-US" baseline="0" dirty="0"/>
              <a:t>  Leery of that which is different</a:t>
            </a:r>
          </a:p>
          <a:p>
            <a:r>
              <a:rPr lang="en-US" dirty="0"/>
              <a:t>Pearl harbor      Fear, then Sacrifice and retaliation</a:t>
            </a:r>
          </a:p>
          <a:p>
            <a:endParaRPr lang="en-US" dirty="0"/>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10</a:t>
            </a:fld>
            <a:endParaRPr lang="en-US"/>
          </a:p>
        </p:txBody>
      </p:sp>
    </p:spTree>
    <p:extLst>
      <p:ext uri="{BB962C8B-B14F-4D97-AF65-F5344CB8AC3E}">
        <p14:creationId xmlns:p14="http://schemas.microsoft.com/office/powerpoint/2010/main" val="1131581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 a legacy  Public construction projects (School</a:t>
            </a:r>
            <a:r>
              <a:rPr lang="en-US" baseline="0" dirty="0"/>
              <a:t> upgrade)</a:t>
            </a:r>
            <a:endParaRPr lang="en-US" dirty="0"/>
          </a:p>
          <a:p>
            <a:r>
              <a:rPr lang="en-US" dirty="0"/>
              <a:t>Fiscal conservative because they saw poverty</a:t>
            </a:r>
          </a:p>
          <a:p>
            <a:r>
              <a:rPr lang="en-US" dirty="0"/>
              <a:t>Pro government and government programs</a:t>
            </a:r>
          </a:p>
          <a:p>
            <a:endParaRPr lang="en-US" dirty="0"/>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11</a:t>
            </a:fld>
            <a:endParaRPr lang="en-US"/>
          </a:p>
        </p:txBody>
      </p:sp>
    </p:spTree>
    <p:extLst>
      <p:ext uri="{BB962C8B-B14F-4D97-AF65-F5344CB8AC3E}">
        <p14:creationId xmlns:p14="http://schemas.microsoft.com/office/powerpoint/2010/main" val="3161536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Birthrate----------Exploding need for schools</a:t>
            </a:r>
          </a:p>
          <a:p>
            <a:r>
              <a:rPr lang="en-US" dirty="0"/>
              <a:t>Prosperity--------never</a:t>
            </a:r>
            <a:r>
              <a:rPr lang="en-US" baseline="0" dirty="0"/>
              <a:t> saw time of need  (Everything will work out)  (</a:t>
            </a:r>
            <a:r>
              <a:rPr lang="en-US" baseline="0" dirty="0" err="1"/>
              <a:t>Rekick</a:t>
            </a:r>
            <a:r>
              <a:rPr lang="en-US" baseline="0" dirty="0"/>
              <a:t> in backyard football)</a:t>
            </a:r>
          </a:p>
          <a:p>
            <a:r>
              <a:rPr lang="en-US" dirty="0"/>
              <a:t>Vietnam/Watergate----Lost trust</a:t>
            </a:r>
            <a:r>
              <a:rPr lang="en-US" baseline="0" dirty="0"/>
              <a:t> in government</a:t>
            </a:r>
          </a:p>
          <a:p>
            <a:r>
              <a:rPr lang="en-US" baseline="0" dirty="0"/>
              <a:t>Civil Rights-------Questioned accepted norms and changed them</a:t>
            </a:r>
          </a:p>
          <a:p>
            <a:r>
              <a:rPr lang="en-US" baseline="0" dirty="0"/>
              <a:t>Woodstock-------Allowed deviance and think in the moment living (Don’t worry)</a:t>
            </a:r>
          </a:p>
          <a:p>
            <a:r>
              <a:rPr lang="en-US" baseline="0" dirty="0"/>
              <a:t>Oil Embargo------Realized it is only one world and we a reliant on other countries</a:t>
            </a:r>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12</a:t>
            </a:fld>
            <a:endParaRPr lang="en-US"/>
          </a:p>
        </p:txBody>
      </p:sp>
    </p:spTree>
    <p:extLst>
      <p:ext uri="{BB962C8B-B14F-4D97-AF65-F5344CB8AC3E}">
        <p14:creationId xmlns:p14="http://schemas.microsoft.com/office/powerpoint/2010/main" val="994849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Birthrate boom -------caused more competition</a:t>
            </a:r>
          </a:p>
          <a:p>
            <a:r>
              <a:rPr lang="en-US" dirty="0"/>
              <a:t>Public mistakes -------caused doubting to mount</a:t>
            </a:r>
          </a:p>
          <a:p>
            <a:r>
              <a:rPr lang="en-US" dirty="0"/>
              <a:t>Their</a:t>
            </a:r>
            <a:r>
              <a:rPr lang="en-US" baseline="0" dirty="0"/>
              <a:t> own stamp------Desire to change the culture permanently</a:t>
            </a:r>
          </a:p>
          <a:p>
            <a:r>
              <a:rPr lang="en-US" baseline="0" dirty="0"/>
              <a:t>Optimistic---------     Rarely incurred negative consequences or down side  (Bailed out) Nonpractical majors in college</a:t>
            </a:r>
          </a:p>
          <a:p>
            <a:r>
              <a:rPr lang="en-US" baseline="0" dirty="0"/>
              <a:t>Idealistic-------------Convinced social safety  nets would save them (Government, insurance, inflation)</a:t>
            </a:r>
            <a:endParaRPr lang="en-US" dirty="0"/>
          </a:p>
          <a:p>
            <a:endParaRPr lang="en-US" dirty="0"/>
          </a:p>
        </p:txBody>
      </p:sp>
      <p:sp>
        <p:nvSpPr>
          <p:cNvPr id="4" name="Slide Number Placeholder 3"/>
          <p:cNvSpPr>
            <a:spLocks noGrp="1"/>
          </p:cNvSpPr>
          <p:nvPr>
            <p:ph type="sldNum" sz="quarter" idx="5"/>
          </p:nvPr>
        </p:nvSpPr>
        <p:spPr/>
        <p:txBody>
          <a:bodyPr/>
          <a:lstStyle/>
          <a:p>
            <a:fld id="{AED284E3-8C91-4000-AD10-1FCE44B3884B}" type="slidenum">
              <a:rPr lang="en-US" smtClean="0"/>
              <a:pPr/>
              <a:t>13</a:t>
            </a:fld>
            <a:endParaRPr lang="en-US"/>
          </a:p>
        </p:txBody>
      </p:sp>
    </p:spTree>
    <p:extLst>
      <p:ext uri="{BB962C8B-B14F-4D97-AF65-F5344CB8AC3E}">
        <p14:creationId xmlns:p14="http://schemas.microsoft.com/office/powerpoint/2010/main" val="1227762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035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03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0356" name="Rectangle 4"/>
          <p:cNvSpPr>
            <a:spLocks noGrp="1" noChangeArrowheads="1"/>
          </p:cNvSpPr>
          <p:nvPr>
            <p:ph type="dt" sz="quarter" idx="2"/>
          </p:nvPr>
        </p:nvSpPr>
        <p:spPr/>
        <p:txBody>
          <a:bodyPr/>
          <a:lstStyle>
            <a:lvl1pPr>
              <a:defRPr/>
            </a:lvl1pPr>
          </a:lstStyle>
          <a:p>
            <a:endParaRPr lang="en-US"/>
          </a:p>
        </p:txBody>
      </p:sp>
      <p:sp>
        <p:nvSpPr>
          <p:cNvPr id="100357" name="Rectangle 5"/>
          <p:cNvSpPr>
            <a:spLocks noGrp="1" noChangeArrowheads="1"/>
          </p:cNvSpPr>
          <p:nvPr>
            <p:ph type="ftr" sz="quarter" idx="3"/>
          </p:nvPr>
        </p:nvSpPr>
        <p:spPr/>
        <p:txBody>
          <a:bodyPr/>
          <a:lstStyle>
            <a:lvl1pPr>
              <a:defRPr/>
            </a:lvl1pPr>
          </a:lstStyle>
          <a:p>
            <a:endParaRPr lang="en-US"/>
          </a:p>
        </p:txBody>
      </p:sp>
      <p:sp>
        <p:nvSpPr>
          <p:cNvPr id="100358" name="Rectangle 6"/>
          <p:cNvSpPr>
            <a:spLocks noGrp="1" noChangeArrowheads="1"/>
          </p:cNvSpPr>
          <p:nvPr>
            <p:ph type="sldNum" sz="quarter" idx="4"/>
          </p:nvPr>
        </p:nvSpPr>
        <p:spPr/>
        <p:txBody>
          <a:bodyPr/>
          <a:lstStyle>
            <a:lvl1pPr>
              <a:defRPr/>
            </a:lvl1pPr>
          </a:lstStyle>
          <a:p>
            <a:fld id="{62666140-67E5-406A-AF37-C0B60080287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426BAB-69F0-44FE-93FC-7F58EF003F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E7B77E-A674-40FD-A5E3-8A9B4E5118C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E56F443-3ED1-4112-B4DE-B6940341C6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53524C-E9A2-46EC-963B-2D46F61D22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129040-BE09-44AD-B49F-83E80693A1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BC201F-A8E8-462B-8574-E2ADB9BC849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4BAA04-68F3-4593-A2EE-F5F27F45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F8B8D5-7913-4F12-BB0E-B019E98470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AD4B9D-39BC-4053-87A6-197D0419A2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E47814-81A8-45D2-A234-1194F1A49D8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A3FA43-FED9-42CC-834F-F925927A2F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933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AB8B8C83-7F74-4549-B9D3-1EF1F850259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Grp="1" noChangeArrowheads="1"/>
          </p:cNvSpPr>
          <p:nvPr>
            <p:ph type="title"/>
          </p:nvPr>
        </p:nvSpPr>
        <p:spPr/>
        <p:txBody>
          <a:bodyPr/>
          <a:lstStyle/>
          <a:p>
            <a:r>
              <a:rPr lang="en-US" sz="4000" dirty="0"/>
              <a:t>Technology’s Role in What Happens in the World of Insurance</a:t>
            </a:r>
          </a:p>
        </p:txBody>
      </p:sp>
      <p:sp>
        <p:nvSpPr>
          <p:cNvPr id="4" name="Content Placeholder 3"/>
          <p:cNvSpPr>
            <a:spLocks noGrp="1"/>
          </p:cNvSpPr>
          <p:nvPr>
            <p:ph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B081-A315-4C9F-AF4D-5F8B842154CF}"/>
              </a:ext>
            </a:extLst>
          </p:cNvPr>
          <p:cNvSpPr>
            <a:spLocks noGrp="1"/>
          </p:cNvSpPr>
          <p:nvPr>
            <p:ph type="title"/>
          </p:nvPr>
        </p:nvSpPr>
        <p:spPr/>
        <p:txBody>
          <a:bodyPr/>
          <a:lstStyle/>
          <a:p>
            <a:r>
              <a:rPr lang="en-US" dirty="0"/>
              <a:t>Traditionalist</a:t>
            </a:r>
          </a:p>
        </p:txBody>
      </p:sp>
      <p:sp>
        <p:nvSpPr>
          <p:cNvPr id="3" name="Content Placeholder 2">
            <a:extLst>
              <a:ext uri="{FF2B5EF4-FFF2-40B4-BE49-F238E27FC236}">
                <a16:creationId xmlns:a16="http://schemas.microsoft.com/office/drawing/2014/main" id="{2603131C-E234-463E-8DC6-E857F0BDF76F}"/>
              </a:ext>
            </a:extLst>
          </p:cNvPr>
          <p:cNvSpPr>
            <a:spLocks noGrp="1"/>
          </p:cNvSpPr>
          <p:nvPr>
            <p:ph idx="1"/>
          </p:nvPr>
        </p:nvSpPr>
        <p:spPr/>
        <p:txBody>
          <a:bodyPr/>
          <a:lstStyle/>
          <a:p>
            <a:r>
              <a:rPr lang="en-US" dirty="0"/>
              <a:t>Influences</a:t>
            </a:r>
          </a:p>
          <a:p>
            <a:pPr lvl="1"/>
            <a:r>
              <a:rPr lang="en-US" dirty="0"/>
              <a:t>Great Depression</a:t>
            </a:r>
          </a:p>
          <a:p>
            <a:pPr lvl="1"/>
            <a:r>
              <a:rPr lang="en-US" dirty="0"/>
              <a:t>The</a:t>
            </a:r>
            <a:r>
              <a:rPr lang="en-US" baseline="0" dirty="0"/>
              <a:t> New Deal</a:t>
            </a:r>
          </a:p>
          <a:p>
            <a:pPr lvl="1"/>
            <a:r>
              <a:rPr lang="en-US" baseline="0" dirty="0"/>
              <a:t>World War II</a:t>
            </a:r>
          </a:p>
          <a:p>
            <a:pPr lvl="1"/>
            <a:r>
              <a:rPr lang="en-US" baseline="0" dirty="0"/>
              <a:t>GI Bill</a:t>
            </a:r>
          </a:p>
          <a:p>
            <a:pPr lvl="1"/>
            <a:r>
              <a:rPr lang="en-US" baseline="0" dirty="0"/>
              <a:t>Cold War</a:t>
            </a:r>
          </a:p>
          <a:p>
            <a:pPr lvl="1"/>
            <a:r>
              <a:rPr lang="en-US" baseline="0" dirty="0"/>
              <a:t>Pearl Harbor</a:t>
            </a:r>
            <a:endParaRPr lang="en-US" dirty="0"/>
          </a:p>
        </p:txBody>
      </p:sp>
    </p:spTree>
    <p:extLst>
      <p:ext uri="{BB962C8B-B14F-4D97-AF65-F5344CB8AC3E}">
        <p14:creationId xmlns:p14="http://schemas.microsoft.com/office/powerpoint/2010/main" val="259058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7D706-CAC3-42C5-82D8-11E6843773E5}"/>
              </a:ext>
            </a:extLst>
          </p:cNvPr>
          <p:cNvSpPr>
            <a:spLocks noGrp="1"/>
          </p:cNvSpPr>
          <p:nvPr>
            <p:ph type="title"/>
          </p:nvPr>
        </p:nvSpPr>
        <p:spPr/>
        <p:txBody>
          <a:bodyPr/>
          <a:lstStyle/>
          <a:p>
            <a:r>
              <a:rPr lang="en-US" dirty="0"/>
              <a:t>Traditionalist Pre Now</a:t>
            </a:r>
            <a:r>
              <a:rPr lang="en-US" baseline="0" dirty="0"/>
              <a:t> mid 70s and older</a:t>
            </a:r>
            <a:endParaRPr lang="en-US" dirty="0"/>
          </a:p>
        </p:txBody>
      </p:sp>
      <p:sp>
        <p:nvSpPr>
          <p:cNvPr id="3" name="Content Placeholder 2">
            <a:extLst>
              <a:ext uri="{FF2B5EF4-FFF2-40B4-BE49-F238E27FC236}">
                <a16:creationId xmlns:a16="http://schemas.microsoft.com/office/drawing/2014/main" id="{8940ED75-4AE3-4143-B2F8-A11AB4B638AB}"/>
              </a:ext>
            </a:extLst>
          </p:cNvPr>
          <p:cNvSpPr>
            <a:spLocks noGrp="1"/>
          </p:cNvSpPr>
          <p:nvPr>
            <p:ph idx="1"/>
          </p:nvPr>
        </p:nvSpPr>
        <p:spPr/>
        <p:txBody>
          <a:bodyPr/>
          <a:lstStyle/>
          <a:p>
            <a:r>
              <a:rPr lang="en-US" dirty="0"/>
              <a:t>Traits</a:t>
            </a:r>
          </a:p>
          <a:p>
            <a:pPr lvl="1"/>
            <a:r>
              <a:rPr lang="en-US" dirty="0"/>
              <a:t>Patriotic</a:t>
            </a:r>
          </a:p>
          <a:p>
            <a:pPr lvl="1"/>
            <a:r>
              <a:rPr lang="en-US" dirty="0"/>
              <a:t>Loyal</a:t>
            </a:r>
          </a:p>
          <a:p>
            <a:pPr lvl="1"/>
            <a:r>
              <a:rPr lang="en-US" dirty="0"/>
              <a:t>Desiring to leave a legacy</a:t>
            </a:r>
          </a:p>
          <a:p>
            <a:pPr lvl="1"/>
            <a:r>
              <a:rPr lang="en-US" dirty="0"/>
              <a:t>Fiscal conservatives</a:t>
            </a:r>
          </a:p>
          <a:p>
            <a:pPr lvl="1"/>
            <a:r>
              <a:rPr lang="en-US" dirty="0"/>
              <a:t>Faith in Institutions</a:t>
            </a:r>
          </a:p>
        </p:txBody>
      </p:sp>
    </p:spTree>
    <p:extLst>
      <p:ext uri="{BB962C8B-B14F-4D97-AF65-F5344CB8AC3E}">
        <p14:creationId xmlns:p14="http://schemas.microsoft.com/office/powerpoint/2010/main" val="424396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1B1D2-7707-454B-BEB6-DB2AE0863621}"/>
              </a:ext>
            </a:extLst>
          </p:cNvPr>
          <p:cNvSpPr>
            <a:spLocks noGrp="1"/>
          </p:cNvSpPr>
          <p:nvPr>
            <p:ph type="title"/>
          </p:nvPr>
        </p:nvSpPr>
        <p:spPr/>
        <p:txBody>
          <a:bodyPr/>
          <a:lstStyle/>
          <a:p>
            <a:r>
              <a:rPr lang="en-US" dirty="0"/>
              <a:t>Baby Boomers</a:t>
            </a:r>
          </a:p>
        </p:txBody>
      </p:sp>
      <p:sp>
        <p:nvSpPr>
          <p:cNvPr id="3" name="Content Placeholder 2">
            <a:extLst>
              <a:ext uri="{FF2B5EF4-FFF2-40B4-BE49-F238E27FC236}">
                <a16:creationId xmlns:a16="http://schemas.microsoft.com/office/drawing/2014/main" id="{FB54B5D8-66D9-479D-B1AC-13AC08B7FC91}"/>
              </a:ext>
            </a:extLst>
          </p:cNvPr>
          <p:cNvSpPr>
            <a:spLocks noGrp="1"/>
          </p:cNvSpPr>
          <p:nvPr>
            <p:ph idx="1"/>
          </p:nvPr>
        </p:nvSpPr>
        <p:spPr/>
        <p:txBody>
          <a:bodyPr/>
          <a:lstStyle/>
          <a:p>
            <a:r>
              <a:rPr lang="en-US" dirty="0"/>
              <a:t>Influences</a:t>
            </a:r>
          </a:p>
          <a:p>
            <a:pPr lvl="1"/>
            <a:r>
              <a:rPr lang="en-US" dirty="0"/>
              <a:t>Booming birthrate</a:t>
            </a:r>
          </a:p>
          <a:p>
            <a:pPr lvl="1"/>
            <a:r>
              <a:rPr lang="en-US" dirty="0"/>
              <a:t>Economic Prosperity</a:t>
            </a:r>
          </a:p>
          <a:p>
            <a:pPr lvl="1"/>
            <a:r>
              <a:rPr lang="en-US" dirty="0"/>
              <a:t>Vietnam War</a:t>
            </a:r>
          </a:p>
          <a:p>
            <a:pPr lvl="1"/>
            <a:r>
              <a:rPr lang="en-US" dirty="0"/>
              <a:t>Watergate</a:t>
            </a:r>
          </a:p>
          <a:p>
            <a:pPr lvl="1"/>
            <a:r>
              <a:rPr lang="en-US" dirty="0"/>
              <a:t>Civil Rights</a:t>
            </a:r>
          </a:p>
          <a:p>
            <a:pPr lvl="1"/>
            <a:r>
              <a:rPr lang="en-US" dirty="0"/>
              <a:t>Woodstock</a:t>
            </a:r>
          </a:p>
          <a:p>
            <a:pPr lvl="1"/>
            <a:r>
              <a:rPr lang="en-US" dirty="0"/>
              <a:t>Oil Embargo</a:t>
            </a:r>
          </a:p>
        </p:txBody>
      </p:sp>
    </p:spTree>
    <p:extLst>
      <p:ext uri="{BB962C8B-B14F-4D97-AF65-F5344CB8AC3E}">
        <p14:creationId xmlns:p14="http://schemas.microsoft.com/office/powerpoint/2010/main" val="314660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1384-9CC5-4C06-97EC-8B588F6447BA}"/>
              </a:ext>
            </a:extLst>
          </p:cNvPr>
          <p:cNvSpPr>
            <a:spLocks noGrp="1"/>
          </p:cNvSpPr>
          <p:nvPr>
            <p:ph type="title"/>
          </p:nvPr>
        </p:nvSpPr>
        <p:spPr/>
        <p:txBody>
          <a:bodyPr/>
          <a:lstStyle/>
          <a:p>
            <a:r>
              <a:rPr lang="en-US" dirty="0"/>
              <a:t>Baby Boomer Now</a:t>
            </a:r>
            <a:r>
              <a:rPr lang="en-US" baseline="0" dirty="0"/>
              <a:t> Mid 50s to Mid 70s </a:t>
            </a:r>
            <a:endParaRPr lang="en-US" dirty="0"/>
          </a:p>
        </p:txBody>
      </p:sp>
      <p:sp>
        <p:nvSpPr>
          <p:cNvPr id="3" name="Content Placeholder 2">
            <a:extLst>
              <a:ext uri="{FF2B5EF4-FFF2-40B4-BE49-F238E27FC236}">
                <a16:creationId xmlns:a16="http://schemas.microsoft.com/office/drawing/2014/main" id="{CDD296EB-EB9B-46DF-8A05-73F1C67F2AF3}"/>
              </a:ext>
            </a:extLst>
          </p:cNvPr>
          <p:cNvSpPr>
            <a:spLocks noGrp="1"/>
          </p:cNvSpPr>
          <p:nvPr>
            <p:ph idx="1"/>
          </p:nvPr>
        </p:nvSpPr>
        <p:spPr/>
        <p:txBody>
          <a:bodyPr/>
          <a:lstStyle/>
          <a:p>
            <a:r>
              <a:rPr lang="en-US" dirty="0"/>
              <a:t>Traits</a:t>
            </a:r>
          </a:p>
          <a:p>
            <a:pPr lvl="1"/>
            <a:r>
              <a:rPr lang="en-US" dirty="0"/>
              <a:t>Competitive</a:t>
            </a:r>
          </a:p>
          <a:p>
            <a:pPr lvl="1"/>
            <a:r>
              <a:rPr lang="en-US" dirty="0"/>
              <a:t>Questioned authority</a:t>
            </a:r>
          </a:p>
          <a:p>
            <a:pPr lvl="1"/>
            <a:r>
              <a:rPr lang="en-US" dirty="0"/>
              <a:t>Eager to put their stamp on things</a:t>
            </a:r>
          </a:p>
          <a:p>
            <a:pPr lvl="1"/>
            <a:r>
              <a:rPr lang="en-US" dirty="0"/>
              <a:t>Optimistic</a:t>
            </a:r>
          </a:p>
          <a:p>
            <a:pPr lvl="1"/>
            <a:r>
              <a:rPr lang="en-US" dirty="0"/>
              <a:t>Idealistic</a:t>
            </a:r>
          </a:p>
        </p:txBody>
      </p:sp>
    </p:spTree>
    <p:extLst>
      <p:ext uri="{BB962C8B-B14F-4D97-AF65-F5344CB8AC3E}">
        <p14:creationId xmlns:p14="http://schemas.microsoft.com/office/powerpoint/2010/main" val="204645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F6EEB-0E11-4ABE-986C-03611B57BA83}"/>
              </a:ext>
            </a:extLst>
          </p:cNvPr>
          <p:cNvSpPr>
            <a:spLocks noGrp="1"/>
          </p:cNvSpPr>
          <p:nvPr>
            <p:ph type="title"/>
          </p:nvPr>
        </p:nvSpPr>
        <p:spPr/>
        <p:txBody>
          <a:bodyPr/>
          <a:lstStyle/>
          <a:p>
            <a:r>
              <a:rPr lang="en-US" dirty="0"/>
              <a:t>Generation X</a:t>
            </a:r>
          </a:p>
        </p:txBody>
      </p:sp>
      <p:sp>
        <p:nvSpPr>
          <p:cNvPr id="3" name="Content Placeholder 2">
            <a:extLst>
              <a:ext uri="{FF2B5EF4-FFF2-40B4-BE49-F238E27FC236}">
                <a16:creationId xmlns:a16="http://schemas.microsoft.com/office/drawing/2014/main" id="{99E90600-A6AC-4C02-BC2F-9B921399BF28}"/>
              </a:ext>
            </a:extLst>
          </p:cNvPr>
          <p:cNvSpPr>
            <a:spLocks noGrp="1"/>
          </p:cNvSpPr>
          <p:nvPr>
            <p:ph idx="1"/>
          </p:nvPr>
        </p:nvSpPr>
        <p:spPr/>
        <p:txBody>
          <a:bodyPr/>
          <a:lstStyle/>
          <a:p>
            <a:r>
              <a:rPr lang="en-US" dirty="0"/>
              <a:t>Influences</a:t>
            </a:r>
          </a:p>
          <a:p>
            <a:pPr lvl="1"/>
            <a:r>
              <a:rPr lang="en-US" dirty="0"/>
              <a:t>Sesame Street</a:t>
            </a:r>
          </a:p>
          <a:p>
            <a:pPr lvl="1"/>
            <a:r>
              <a:rPr lang="en-US" dirty="0"/>
              <a:t>MTV</a:t>
            </a:r>
          </a:p>
          <a:p>
            <a:pPr lvl="1"/>
            <a:r>
              <a:rPr lang="en-US" dirty="0"/>
              <a:t>Personal</a:t>
            </a:r>
            <a:r>
              <a:rPr lang="en-US" baseline="0" dirty="0"/>
              <a:t> computers</a:t>
            </a:r>
          </a:p>
          <a:p>
            <a:pPr lvl="1"/>
            <a:r>
              <a:rPr lang="en-US" baseline="0" dirty="0"/>
              <a:t>Divorce</a:t>
            </a:r>
          </a:p>
          <a:p>
            <a:pPr lvl="1"/>
            <a:r>
              <a:rPr lang="en-US" baseline="0" dirty="0"/>
              <a:t>Latch key kids</a:t>
            </a:r>
          </a:p>
          <a:p>
            <a:pPr lvl="1"/>
            <a:r>
              <a:rPr lang="en-US" baseline="0" dirty="0"/>
              <a:t>Title IX</a:t>
            </a:r>
          </a:p>
          <a:p>
            <a:pPr lvl="1"/>
            <a:r>
              <a:rPr lang="en-US" baseline="0" dirty="0"/>
              <a:t>Aids</a:t>
            </a:r>
          </a:p>
          <a:p>
            <a:pPr lvl="1"/>
            <a:r>
              <a:rPr lang="en-US" baseline="0" dirty="0"/>
              <a:t>Missing children on milk cartons</a:t>
            </a:r>
            <a:endParaRPr lang="en-US" dirty="0"/>
          </a:p>
        </p:txBody>
      </p:sp>
    </p:spTree>
    <p:extLst>
      <p:ext uri="{BB962C8B-B14F-4D97-AF65-F5344CB8AC3E}">
        <p14:creationId xmlns:p14="http://schemas.microsoft.com/office/powerpoint/2010/main" val="276091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AA9B-C5F7-4103-BAF3-4A4B5FA40D07}"/>
              </a:ext>
            </a:extLst>
          </p:cNvPr>
          <p:cNvSpPr>
            <a:spLocks noGrp="1"/>
          </p:cNvSpPr>
          <p:nvPr>
            <p:ph type="title"/>
          </p:nvPr>
        </p:nvSpPr>
        <p:spPr/>
        <p:txBody>
          <a:bodyPr/>
          <a:lstStyle/>
          <a:p>
            <a:r>
              <a:rPr lang="en-US" dirty="0"/>
              <a:t>Generation </a:t>
            </a:r>
            <a:r>
              <a:rPr lang="en-US" baseline="0" dirty="0"/>
              <a:t>X  Now 40 to 50 </a:t>
            </a:r>
            <a:endParaRPr lang="en-US" dirty="0"/>
          </a:p>
        </p:txBody>
      </p:sp>
      <p:sp>
        <p:nvSpPr>
          <p:cNvPr id="3" name="Content Placeholder 2">
            <a:extLst>
              <a:ext uri="{FF2B5EF4-FFF2-40B4-BE49-F238E27FC236}">
                <a16:creationId xmlns:a16="http://schemas.microsoft.com/office/drawing/2014/main" id="{FA441EC4-9EA5-45E5-9142-B01438F8E609}"/>
              </a:ext>
            </a:extLst>
          </p:cNvPr>
          <p:cNvSpPr>
            <a:spLocks noGrp="1"/>
          </p:cNvSpPr>
          <p:nvPr>
            <p:ph idx="1"/>
          </p:nvPr>
        </p:nvSpPr>
        <p:spPr/>
        <p:txBody>
          <a:bodyPr/>
          <a:lstStyle/>
          <a:p>
            <a:r>
              <a:rPr lang="en-US" dirty="0"/>
              <a:t>Traits</a:t>
            </a:r>
          </a:p>
          <a:p>
            <a:pPr lvl="1"/>
            <a:r>
              <a:rPr lang="en-US" dirty="0"/>
              <a:t>Eclectic</a:t>
            </a:r>
          </a:p>
          <a:p>
            <a:pPr lvl="1"/>
            <a:r>
              <a:rPr lang="en-US" dirty="0"/>
              <a:t>Resourceful</a:t>
            </a:r>
          </a:p>
          <a:p>
            <a:pPr lvl="1"/>
            <a:r>
              <a:rPr lang="en-US" dirty="0"/>
              <a:t>Self Reliant</a:t>
            </a:r>
          </a:p>
          <a:p>
            <a:pPr lvl="1"/>
            <a:r>
              <a:rPr lang="en-US" dirty="0"/>
              <a:t>Skeptical</a:t>
            </a:r>
          </a:p>
          <a:p>
            <a:pPr lvl="1"/>
            <a:r>
              <a:rPr lang="en-US" dirty="0"/>
              <a:t>Highly</a:t>
            </a:r>
            <a:r>
              <a:rPr lang="en-US" baseline="0" dirty="0"/>
              <a:t> Adaptive</a:t>
            </a:r>
          </a:p>
          <a:p>
            <a:pPr lvl="1"/>
            <a:r>
              <a:rPr lang="en-US" baseline="0" dirty="0"/>
              <a:t>Independent</a:t>
            </a:r>
            <a:endParaRPr lang="en-US" dirty="0"/>
          </a:p>
        </p:txBody>
      </p:sp>
    </p:spTree>
    <p:extLst>
      <p:ext uri="{BB962C8B-B14F-4D97-AF65-F5344CB8AC3E}">
        <p14:creationId xmlns:p14="http://schemas.microsoft.com/office/powerpoint/2010/main" val="8253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587D-E534-4B2A-AA5A-BCEEFB933C10}"/>
              </a:ext>
            </a:extLst>
          </p:cNvPr>
          <p:cNvSpPr>
            <a:spLocks noGrp="1"/>
          </p:cNvSpPr>
          <p:nvPr>
            <p:ph type="title"/>
          </p:nvPr>
        </p:nvSpPr>
        <p:spPr/>
        <p:txBody>
          <a:bodyPr/>
          <a:lstStyle/>
          <a:p>
            <a:r>
              <a:rPr lang="en-US" dirty="0"/>
              <a:t>Millennials</a:t>
            </a:r>
          </a:p>
        </p:txBody>
      </p:sp>
      <p:sp>
        <p:nvSpPr>
          <p:cNvPr id="3" name="Content Placeholder 2">
            <a:extLst>
              <a:ext uri="{FF2B5EF4-FFF2-40B4-BE49-F238E27FC236}">
                <a16:creationId xmlns:a16="http://schemas.microsoft.com/office/drawing/2014/main" id="{A831465A-879F-449C-A5E3-928FA1E454DE}"/>
              </a:ext>
            </a:extLst>
          </p:cNvPr>
          <p:cNvSpPr>
            <a:spLocks noGrp="1"/>
          </p:cNvSpPr>
          <p:nvPr>
            <p:ph idx="1"/>
          </p:nvPr>
        </p:nvSpPr>
        <p:spPr/>
        <p:txBody>
          <a:bodyPr/>
          <a:lstStyle/>
          <a:p>
            <a:r>
              <a:rPr lang="en-US" dirty="0"/>
              <a:t>Influences</a:t>
            </a:r>
          </a:p>
          <a:p>
            <a:pPr lvl="1"/>
            <a:r>
              <a:rPr lang="en-US" dirty="0"/>
              <a:t>Terrorism</a:t>
            </a:r>
          </a:p>
          <a:p>
            <a:pPr lvl="1"/>
            <a:r>
              <a:rPr lang="en-US" dirty="0"/>
              <a:t>Phone</a:t>
            </a:r>
            <a:r>
              <a:rPr lang="en-US" baseline="0" dirty="0"/>
              <a:t> technology</a:t>
            </a:r>
          </a:p>
          <a:p>
            <a:pPr lvl="1"/>
            <a:r>
              <a:rPr lang="en-US" baseline="0" dirty="0"/>
              <a:t>Violence</a:t>
            </a:r>
          </a:p>
          <a:p>
            <a:pPr lvl="1"/>
            <a:r>
              <a:rPr lang="en-US" baseline="0" dirty="0"/>
              <a:t>Global Climate Change</a:t>
            </a:r>
            <a:endParaRPr lang="en-US" dirty="0"/>
          </a:p>
        </p:txBody>
      </p:sp>
    </p:spTree>
    <p:extLst>
      <p:ext uri="{BB962C8B-B14F-4D97-AF65-F5344CB8AC3E}">
        <p14:creationId xmlns:p14="http://schemas.microsoft.com/office/powerpoint/2010/main" val="306528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96A4A-26D9-4884-A493-4B8959DB4C27}"/>
              </a:ext>
            </a:extLst>
          </p:cNvPr>
          <p:cNvSpPr>
            <a:spLocks noGrp="1"/>
          </p:cNvSpPr>
          <p:nvPr>
            <p:ph type="title"/>
          </p:nvPr>
        </p:nvSpPr>
        <p:spPr/>
        <p:txBody>
          <a:bodyPr/>
          <a:lstStyle/>
          <a:p>
            <a:r>
              <a:rPr lang="en-US" dirty="0"/>
              <a:t>Millennials   Now 25 to 40</a:t>
            </a:r>
          </a:p>
        </p:txBody>
      </p:sp>
      <p:sp>
        <p:nvSpPr>
          <p:cNvPr id="3" name="Content Placeholder 2">
            <a:extLst>
              <a:ext uri="{FF2B5EF4-FFF2-40B4-BE49-F238E27FC236}">
                <a16:creationId xmlns:a16="http://schemas.microsoft.com/office/drawing/2014/main" id="{9E88D98F-1145-4589-A3A5-3C695977CF95}"/>
              </a:ext>
            </a:extLst>
          </p:cNvPr>
          <p:cNvSpPr>
            <a:spLocks noGrp="1"/>
          </p:cNvSpPr>
          <p:nvPr>
            <p:ph idx="1"/>
          </p:nvPr>
        </p:nvSpPr>
        <p:spPr/>
        <p:txBody>
          <a:bodyPr/>
          <a:lstStyle/>
          <a:p>
            <a:r>
              <a:rPr lang="en-US" dirty="0"/>
              <a:t>Traits</a:t>
            </a:r>
          </a:p>
          <a:p>
            <a:pPr lvl="1"/>
            <a:r>
              <a:rPr lang="en-US" dirty="0"/>
              <a:t>Diverse</a:t>
            </a:r>
          </a:p>
          <a:p>
            <a:pPr lvl="1"/>
            <a:r>
              <a:rPr lang="en-US" dirty="0"/>
              <a:t>Tech Savvy</a:t>
            </a:r>
          </a:p>
          <a:p>
            <a:pPr lvl="1"/>
            <a:r>
              <a:rPr lang="en-US" dirty="0"/>
              <a:t>Environmentally conscious</a:t>
            </a:r>
          </a:p>
          <a:p>
            <a:pPr lvl="1"/>
            <a:r>
              <a:rPr lang="en-US" dirty="0"/>
              <a:t>Collaborative</a:t>
            </a:r>
          </a:p>
          <a:p>
            <a:pPr lvl="1"/>
            <a:r>
              <a:rPr lang="en-US" dirty="0"/>
              <a:t>Socially</a:t>
            </a:r>
            <a:r>
              <a:rPr lang="en-US" baseline="0" dirty="0"/>
              <a:t> accepting</a:t>
            </a:r>
            <a:endParaRPr lang="en-US" dirty="0"/>
          </a:p>
        </p:txBody>
      </p:sp>
    </p:spTree>
    <p:extLst>
      <p:ext uri="{BB962C8B-B14F-4D97-AF65-F5344CB8AC3E}">
        <p14:creationId xmlns:p14="http://schemas.microsoft.com/office/powerpoint/2010/main" val="285547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C9BC-AEF1-43FE-B469-3EFC144D4677}"/>
              </a:ext>
            </a:extLst>
          </p:cNvPr>
          <p:cNvSpPr>
            <a:spLocks noGrp="1"/>
          </p:cNvSpPr>
          <p:nvPr>
            <p:ph type="title"/>
          </p:nvPr>
        </p:nvSpPr>
        <p:spPr/>
        <p:txBody>
          <a:bodyPr/>
          <a:lstStyle/>
          <a:p>
            <a:r>
              <a:rPr lang="en-US" dirty="0"/>
              <a:t>Generation Z will be the most generous group in history</a:t>
            </a:r>
          </a:p>
        </p:txBody>
      </p:sp>
      <p:sp>
        <p:nvSpPr>
          <p:cNvPr id="3" name="Content Placeholder 2">
            <a:extLst>
              <a:ext uri="{FF2B5EF4-FFF2-40B4-BE49-F238E27FC236}">
                <a16:creationId xmlns:a16="http://schemas.microsoft.com/office/drawing/2014/main" id="{0DDF0A8D-9258-44EE-A385-B0D8045D96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61421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8D600-3A4F-4CA9-9ABE-C4F5A1DA5107}"/>
              </a:ext>
            </a:extLst>
          </p:cNvPr>
          <p:cNvSpPr>
            <a:spLocks noGrp="1"/>
          </p:cNvSpPr>
          <p:nvPr>
            <p:ph type="title"/>
          </p:nvPr>
        </p:nvSpPr>
        <p:spPr/>
        <p:txBody>
          <a:bodyPr/>
          <a:lstStyle/>
          <a:p>
            <a:pPr lvl="0"/>
            <a:r>
              <a:rPr lang="en-US" dirty="0"/>
              <a:t>Technology and losses</a:t>
            </a:r>
          </a:p>
        </p:txBody>
      </p:sp>
      <p:sp>
        <p:nvSpPr>
          <p:cNvPr id="3" name="Content Placeholder 2">
            <a:extLst>
              <a:ext uri="{FF2B5EF4-FFF2-40B4-BE49-F238E27FC236}">
                <a16:creationId xmlns:a16="http://schemas.microsoft.com/office/drawing/2014/main" id="{465C48F5-8336-46ED-9B03-23BCFE0FFCB3}"/>
              </a:ext>
            </a:extLst>
          </p:cNvPr>
          <p:cNvSpPr>
            <a:spLocks noGrp="1"/>
          </p:cNvSpPr>
          <p:nvPr>
            <p:ph idx="1"/>
          </p:nvPr>
        </p:nvSpPr>
        <p:spPr/>
        <p:txBody>
          <a:bodyPr/>
          <a:lstStyle/>
          <a:p>
            <a:r>
              <a:rPr lang="en-US" dirty="0"/>
              <a:t>Prevention</a:t>
            </a:r>
          </a:p>
          <a:p>
            <a:r>
              <a:rPr lang="en-US" dirty="0"/>
              <a:t>Detection</a:t>
            </a:r>
          </a:p>
          <a:p>
            <a:r>
              <a:rPr lang="en-US" dirty="0"/>
              <a:t>Remediation</a:t>
            </a:r>
          </a:p>
        </p:txBody>
      </p:sp>
    </p:spTree>
    <p:extLst>
      <p:ext uri="{BB962C8B-B14F-4D97-AF65-F5344CB8AC3E}">
        <p14:creationId xmlns:p14="http://schemas.microsoft.com/office/powerpoint/2010/main" val="67260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E190D899-B0C3-4C75-8332-F811CDAB1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8708" y="733049"/>
            <a:ext cx="3286584" cy="5391902"/>
          </a:xfrm>
          <a:prstGeom prst="rect">
            <a:avLst/>
          </a:prstGeom>
        </p:spPr>
      </p:pic>
    </p:spTree>
    <p:extLst>
      <p:ext uri="{BB962C8B-B14F-4D97-AF65-F5344CB8AC3E}">
        <p14:creationId xmlns:p14="http://schemas.microsoft.com/office/powerpoint/2010/main" val="162343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Claims</a:t>
            </a:r>
          </a:p>
        </p:txBody>
      </p:sp>
      <p:sp>
        <p:nvSpPr>
          <p:cNvPr id="39939" name="Rectangle 3"/>
          <p:cNvSpPr>
            <a:spLocks noGrp="1" noChangeArrowheads="1"/>
          </p:cNvSpPr>
          <p:nvPr>
            <p:ph type="body" idx="1"/>
          </p:nvPr>
        </p:nvSpPr>
        <p:spPr/>
        <p:txBody>
          <a:bodyPr/>
          <a:lstStyle/>
          <a:p>
            <a:r>
              <a:rPr lang="en-US" dirty="0"/>
              <a:t>Dealing with expectations</a:t>
            </a:r>
          </a:p>
          <a:p>
            <a:r>
              <a:rPr lang="en-US" dirty="0"/>
              <a:t>New methods to repair damage</a:t>
            </a:r>
          </a:p>
          <a:p>
            <a:r>
              <a:rPr lang="en-US" dirty="0"/>
              <a:t>Cost affective ways to do business</a:t>
            </a:r>
          </a:p>
        </p:txBody>
      </p:sp>
    </p:spTree>
    <p:extLst>
      <p:ext uri="{BB962C8B-B14F-4D97-AF65-F5344CB8AC3E}">
        <p14:creationId xmlns:p14="http://schemas.microsoft.com/office/powerpoint/2010/main" val="19644509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dissolve">
                                      <p:cBhvr>
                                        <p:cTn id="17"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dirty="0"/>
              <a:t>Technology itself is not the solution</a:t>
            </a:r>
          </a:p>
        </p:txBody>
      </p:sp>
      <p:sp>
        <p:nvSpPr>
          <p:cNvPr id="56323" name="Rectangle 3"/>
          <p:cNvSpPr>
            <a:spLocks noGrp="1" noChangeArrowheads="1"/>
          </p:cNvSpPr>
          <p:nvPr>
            <p:ph type="body" idx="1"/>
          </p:nvPr>
        </p:nvSpPr>
        <p:spPr/>
        <p:txBody>
          <a:bodyPr/>
          <a:lstStyle/>
          <a:p>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Communication</a:t>
            </a:r>
          </a:p>
        </p:txBody>
      </p:sp>
      <p:sp>
        <p:nvSpPr>
          <p:cNvPr id="76803" name="Rectangle 3"/>
          <p:cNvSpPr>
            <a:spLocks noGrp="1" noChangeArrowheads="1"/>
          </p:cNvSpPr>
          <p:nvPr>
            <p:ph type="body" idx="1"/>
          </p:nvPr>
        </p:nvSpPr>
        <p:spPr/>
        <p:txBody>
          <a:bodyPr/>
          <a:lstStyle/>
          <a:p>
            <a:pPr lvl="1"/>
            <a:r>
              <a:rPr lang="en-US" dirty="0"/>
              <a:t>Insured to Agent</a:t>
            </a:r>
          </a:p>
          <a:p>
            <a:pPr lvl="1"/>
            <a:r>
              <a:rPr lang="en-US" dirty="0"/>
              <a:t>Insured to Adjuster</a:t>
            </a:r>
          </a:p>
          <a:p>
            <a:pPr lvl="1"/>
            <a:r>
              <a:rPr lang="en-US" dirty="0"/>
              <a:t>Insured to Vendor</a:t>
            </a:r>
          </a:p>
          <a:p>
            <a:pPr lvl="1"/>
            <a:r>
              <a:rPr lang="en-US" dirty="0"/>
              <a:t>Agent to Vendor</a:t>
            </a:r>
          </a:p>
          <a:p>
            <a:pPr lvl="1"/>
            <a:r>
              <a:rPr lang="en-US" dirty="0"/>
              <a:t>Agent to Adjuster</a:t>
            </a:r>
          </a:p>
          <a:p>
            <a:pPr lvl="1"/>
            <a:r>
              <a:rPr lang="en-US" dirty="0"/>
              <a:t>Vendor to Adjuster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linds(horizontal)">
                                      <p:cBhvr>
                                        <p:cTn id="7" dur="5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linds(horizontal)">
                                      <p:cBhvr>
                                        <p:cTn id="12" dur="500"/>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dissolve">
                                      <p:cBhvr>
                                        <p:cTn id="17" dur="500"/>
                                        <p:tgtEl>
                                          <p:spTgt spid="76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wipe(down)">
                                      <p:cBhvr>
                                        <p:cTn id="22" dur="500"/>
                                        <p:tgtEl>
                                          <p:spTgt spid="76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dissolve">
                                      <p:cBhvr>
                                        <p:cTn id="27" dur="500"/>
                                        <p:tgtEl>
                                          <p:spTgt spid="76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76803">
                                            <p:txEl>
                                              <p:pRg st="5" end="5"/>
                                            </p:txEl>
                                          </p:spTgt>
                                        </p:tgtEl>
                                        <p:attrNameLst>
                                          <p:attrName>style.visibility</p:attrName>
                                        </p:attrNameLst>
                                      </p:cBhvr>
                                      <p:to>
                                        <p:strVal val="visible"/>
                                      </p:to>
                                    </p:set>
                                    <p:animEffect transition="in" filter="diamond(in)">
                                      <p:cBhvr>
                                        <p:cTn id="32" dur="2000"/>
                                        <p:tgtEl>
                                          <p:spTgt spid="768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49F3-8419-4393-AAF3-85F6FEA24249}"/>
              </a:ext>
            </a:extLst>
          </p:cNvPr>
          <p:cNvSpPr>
            <a:spLocks noGrp="1"/>
          </p:cNvSpPr>
          <p:nvPr>
            <p:ph type="title"/>
          </p:nvPr>
        </p:nvSpPr>
        <p:spPr/>
        <p:txBody>
          <a:bodyPr/>
          <a:lstStyle/>
          <a:p>
            <a:r>
              <a:rPr lang="en-US" dirty="0"/>
              <a:t>Organize your email folders</a:t>
            </a:r>
          </a:p>
        </p:txBody>
      </p:sp>
      <p:sp>
        <p:nvSpPr>
          <p:cNvPr id="3" name="Content Placeholder 2">
            <a:extLst>
              <a:ext uri="{FF2B5EF4-FFF2-40B4-BE49-F238E27FC236}">
                <a16:creationId xmlns:a16="http://schemas.microsoft.com/office/drawing/2014/main" id="{436A230B-A963-4F3B-84C9-FBC9E97AC787}"/>
              </a:ext>
            </a:extLst>
          </p:cNvPr>
          <p:cNvSpPr>
            <a:spLocks noGrp="1"/>
          </p:cNvSpPr>
          <p:nvPr>
            <p:ph idx="1"/>
          </p:nvPr>
        </p:nvSpPr>
        <p:spPr/>
        <p:txBody>
          <a:bodyPr/>
          <a:lstStyle/>
          <a:p>
            <a:r>
              <a:rPr lang="en-US" dirty="0"/>
              <a:t>Use one touch formula</a:t>
            </a:r>
          </a:p>
          <a:p>
            <a:pPr lvl="1"/>
            <a:r>
              <a:rPr lang="en-US" dirty="0"/>
              <a:t>To do folder</a:t>
            </a:r>
          </a:p>
          <a:p>
            <a:pPr lvl="0"/>
            <a:r>
              <a:rPr lang="en-US" dirty="0"/>
              <a:t>Set up rules to directly route</a:t>
            </a:r>
          </a:p>
          <a:p>
            <a:pPr lvl="0"/>
            <a:r>
              <a:rPr lang="en-US" dirty="0"/>
              <a:t>Voice</a:t>
            </a:r>
            <a:r>
              <a:rPr lang="en-US" baseline="0" dirty="0"/>
              <a:t> to text</a:t>
            </a:r>
          </a:p>
          <a:p>
            <a:pPr lvl="0"/>
            <a:r>
              <a:rPr lang="en-US" baseline="0" dirty="0"/>
              <a:t>Spring cleaning of old folders </a:t>
            </a:r>
          </a:p>
          <a:p>
            <a:pPr lvl="1"/>
            <a:r>
              <a:rPr lang="en-US" dirty="0"/>
              <a:t>Annually</a:t>
            </a:r>
          </a:p>
        </p:txBody>
      </p:sp>
    </p:spTree>
    <p:extLst>
      <p:ext uri="{BB962C8B-B14F-4D97-AF65-F5344CB8AC3E}">
        <p14:creationId xmlns:p14="http://schemas.microsoft.com/office/powerpoint/2010/main" val="3530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D384-12B1-4709-8AA2-A1C344077788}"/>
              </a:ext>
            </a:extLst>
          </p:cNvPr>
          <p:cNvSpPr>
            <a:spLocks noGrp="1"/>
          </p:cNvSpPr>
          <p:nvPr>
            <p:ph type="title"/>
          </p:nvPr>
        </p:nvSpPr>
        <p:spPr/>
        <p:txBody>
          <a:bodyPr/>
          <a:lstStyle/>
          <a:p>
            <a:r>
              <a:rPr lang="en-US" dirty="0"/>
              <a:t>Distracted Driving</a:t>
            </a:r>
          </a:p>
        </p:txBody>
      </p:sp>
      <p:sp>
        <p:nvSpPr>
          <p:cNvPr id="3" name="Content Placeholder 2">
            <a:extLst>
              <a:ext uri="{FF2B5EF4-FFF2-40B4-BE49-F238E27FC236}">
                <a16:creationId xmlns:a16="http://schemas.microsoft.com/office/drawing/2014/main" id="{CDFEAC8D-5BC4-43D7-91E8-C0258284CB6D}"/>
              </a:ext>
            </a:extLst>
          </p:cNvPr>
          <p:cNvSpPr>
            <a:spLocks noGrp="1"/>
          </p:cNvSpPr>
          <p:nvPr>
            <p:ph idx="1"/>
          </p:nvPr>
        </p:nvSpPr>
        <p:spPr/>
        <p:txBody>
          <a:bodyPr/>
          <a:lstStyle/>
          <a:p>
            <a:r>
              <a:rPr lang="en-US" dirty="0"/>
              <a:t>Cell phones are within 2% of alcohol and speeding regarding causing accidents</a:t>
            </a:r>
          </a:p>
          <a:p>
            <a:r>
              <a:rPr lang="en-US" dirty="0"/>
              <a:t>Young driver are the most effected</a:t>
            </a:r>
          </a:p>
        </p:txBody>
      </p:sp>
    </p:spTree>
    <p:extLst>
      <p:ext uri="{BB962C8B-B14F-4D97-AF65-F5344CB8AC3E}">
        <p14:creationId xmlns:p14="http://schemas.microsoft.com/office/powerpoint/2010/main" val="168234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E9882-EEFC-4B4D-94C0-9D7D1EE7A428}"/>
              </a:ext>
            </a:extLst>
          </p:cNvPr>
          <p:cNvSpPr>
            <a:spLocks noGrp="1"/>
          </p:cNvSpPr>
          <p:nvPr>
            <p:ph type="title"/>
          </p:nvPr>
        </p:nvSpPr>
        <p:spPr/>
        <p:txBody>
          <a:bodyPr/>
          <a:lstStyle/>
          <a:p>
            <a:r>
              <a:rPr lang="en-US" dirty="0"/>
              <a:t>Cell Phone use under reported</a:t>
            </a:r>
          </a:p>
        </p:txBody>
      </p:sp>
      <p:sp>
        <p:nvSpPr>
          <p:cNvPr id="3" name="Content Placeholder 2">
            <a:extLst>
              <a:ext uri="{FF2B5EF4-FFF2-40B4-BE49-F238E27FC236}">
                <a16:creationId xmlns:a16="http://schemas.microsoft.com/office/drawing/2014/main" id="{4F0CAD17-586C-420C-A303-FC840EA78C8A}"/>
              </a:ext>
            </a:extLst>
          </p:cNvPr>
          <p:cNvSpPr>
            <a:spLocks noGrp="1"/>
          </p:cNvSpPr>
          <p:nvPr>
            <p:ph idx="1"/>
          </p:nvPr>
        </p:nvSpPr>
        <p:spPr/>
        <p:txBody>
          <a:bodyPr/>
          <a:lstStyle/>
          <a:p>
            <a:r>
              <a:rPr lang="en-US" dirty="0"/>
              <a:t>Now the phone can be seized</a:t>
            </a:r>
          </a:p>
        </p:txBody>
      </p:sp>
    </p:spTree>
    <p:extLst>
      <p:ext uri="{BB962C8B-B14F-4D97-AF65-F5344CB8AC3E}">
        <p14:creationId xmlns:p14="http://schemas.microsoft.com/office/powerpoint/2010/main" val="88317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02DB-FAC0-45FB-B9A9-B6AC5836B3DD}"/>
              </a:ext>
            </a:extLst>
          </p:cNvPr>
          <p:cNvSpPr>
            <a:spLocks noGrp="1"/>
          </p:cNvSpPr>
          <p:nvPr>
            <p:ph type="title"/>
          </p:nvPr>
        </p:nvSpPr>
        <p:spPr/>
        <p:txBody>
          <a:bodyPr/>
          <a:lstStyle/>
          <a:p>
            <a:r>
              <a:rPr lang="en-US" dirty="0"/>
              <a:t>Employer bans</a:t>
            </a:r>
          </a:p>
        </p:txBody>
      </p:sp>
      <p:sp>
        <p:nvSpPr>
          <p:cNvPr id="3" name="Content Placeholder 2">
            <a:extLst>
              <a:ext uri="{FF2B5EF4-FFF2-40B4-BE49-F238E27FC236}">
                <a16:creationId xmlns:a16="http://schemas.microsoft.com/office/drawing/2014/main" id="{4E34FF4F-2CCF-4697-AEDD-D9CE85C9AE31}"/>
              </a:ext>
            </a:extLst>
          </p:cNvPr>
          <p:cNvSpPr>
            <a:spLocks noGrp="1"/>
          </p:cNvSpPr>
          <p:nvPr>
            <p:ph idx="1"/>
          </p:nvPr>
        </p:nvSpPr>
        <p:spPr/>
        <p:txBody>
          <a:bodyPr/>
          <a:lstStyle/>
          <a:p>
            <a:r>
              <a:rPr lang="en-US" dirty="0"/>
              <a:t>Companies forbid cell phone use while employee is driving</a:t>
            </a:r>
          </a:p>
        </p:txBody>
      </p:sp>
    </p:spTree>
    <p:extLst>
      <p:ext uri="{BB962C8B-B14F-4D97-AF65-F5344CB8AC3E}">
        <p14:creationId xmlns:p14="http://schemas.microsoft.com/office/powerpoint/2010/main" val="422692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50DBB-E527-4D0D-BB05-2AD6DB219190}"/>
              </a:ext>
            </a:extLst>
          </p:cNvPr>
          <p:cNvSpPr>
            <a:spLocks noGrp="1"/>
          </p:cNvSpPr>
          <p:nvPr>
            <p:ph type="title"/>
          </p:nvPr>
        </p:nvSpPr>
        <p:spPr/>
        <p:txBody>
          <a:bodyPr/>
          <a:lstStyle/>
          <a:p>
            <a:r>
              <a:rPr lang="en-US" dirty="0"/>
              <a:t>Driver assist vehicles</a:t>
            </a:r>
          </a:p>
        </p:txBody>
      </p:sp>
      <p:sp>
        <p:nvSpPr>
          <p:cNvPr id="3" name="Content Placeholder 2">
            <a:extLst>
              <a:ext uri="{FF2B5EF4-FFF2-40B4-BE49-F238E27FC236}">
                <a16:creationId xmlns:a16="http://schemas.microsoft.com/office/drawing/2014/main" id="{50BDB045-D919-4335-A3BE-0F3F20D641C7}"/>
              </a:ext>
            </a:extLst>
          </p:cNvPr>
          <p:cNvSpPr>
            <a:spLocks noGrp="1"/>
          </p:cNvSpPr>
          <p:nvPr>
            <p:ph idx="1"/>
          </p:nvPr>
        </p:nvSpPr>
        <p:spPr/>
        <p:txBody>
          <a:bodyPr/>
          <a:lstStyle/>
          <a:p>
            <a:r>
              <a:rPr lang="en-US" dirty="0"/>
              <a:t>Their role in a distracte</a:t>
            </a:r>
            <a:r>
              <a:rPr lang="en-US" baseline="0" dirty="0"/>
              <a:t>d driving world</a:t>
            </a:r>
          </a:p>
          <a:p>
            <a:r>
              <a:rPr lang="en-US" baseline="0" dirty="0"/>
              <a:t>What about young drivers</a:t>
            </a:r>
            <a:endParaRPr lang="en-US" dirty="0"/>
          </a:p>
        </p:txBody>
      </p:sp>
    </p:spTree>
    <p:extLst>
      <p:ext uri="{BB962C8B-B14F-4D97-AF65-F5344CB8AC3E}">
        <p14:creationId xmlns:p14="http://schemas.microsoft.com/office/powerpoint/2010/main" val="172590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C4C1-7B1C-44D1-AFF6-37AA6C2AC5B5}"/>
              </a:ext>
            </a:extLst>
          </p:cNvPr>
          <p:cNvSpPr>
            <a:spLocks noGrp="1"/>
          </p:cNvSpPr>
          <p:nvPr>
            <p:ph type="ctrTitle" sz="quarter"/>
          </p:nvPr>
        </p:nvSpPr>
        <p:spPr/>
        <p:txBody>
          <a:bodyPr/>
          <a:lstStyle/>
          <a:p>
            <a:r>
              <a:rPr lang="en-US" dirty="0"/>
              <a:t>Autonomous Emergency Breaking</a:t>
            </a:r>
            <a:r>
              <a:rPr lang="en-US" baseline="0" dirty="0"/>
              <a:t> System</a:t>
            </a:r>
            <a:endParaRPr lang="en-US" dirty="0"/>
          </a:p>
        </p:txBody>
      </p:sp>
      <p:sp>
        <p:nvSpPr>
          <p:cNvPr id="3" name="Subtitle 2">
            <a:extLst>
              <a:ext uri="{FF2B5EF4-FFF2-40B4-BE49-F238E27FC236}">
                <a16:creationId xmlns:a16="http://schemas.microsoft.com/office/drawing/2014/main" id="{7DE56074-9614-4A04-BA42-DA677D87A023}"/>
              </a:ext>
            </a:extLst>
          </p:cNvPr>
          <p:cNvSpPr>
            <a:spLocks noGrp="1"/>
          </p:cNvSpPr>
          <p:nvPr>
            <p:ph type="subTitle" sz="quarter" idx="1"/>
          </p:nvPr>
        </p:nvSpPr>
        <p:spPr/>
        <p:txBody>
          <a:bodyPr/>
          <a:lstStyle/>
          <a:p>
            <a:r>
              <a:rPr lang="en-US" dirty="0"/>
              <a:t>Combines sensors and the breaking system</a:t>
            </a:r>
          </a:p>
          <a:p>
            <a:r>
              <a:rPr lang="en-US" dirty="0"/>
              <a:t>Will be mandated</a:t>
            </a:r>
            <a:r>
              <a:rPr lang="en-US" baseline="0" dirty="0"/>
              <a:t> by 2022</a:t>
            </a:r>
          </a:p>
        </p:txBody>
      </p:sp>
    </p:spTree>
    <p:extLst>
      <p:ext uri="{BB962C8B-B14F-4D97-AF65-F5344CB8AC3E}">
        <p14:creationId xmlns:p14="http://schemas.microsoft.com/office/powerpoint/2010/main" val="1042056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3EED-C4A9-4EA9-8A56-66E76F9DB6C9}"/>
              </a:ext>
            </a:extLst>
          </p:cNvPr>
          <p:cNvSpPr>
            <a:spLocks noGrp="1"/>
          </p:cNvSpPr>
          <p:nvPr>
            <p:ph type="title"/>
          </p:nvPr>
        </p:nvSpPr>
        <p:spPr/>
        <p:txBody>
          <a:bodyPr/>
          <a:lstStyle/>
          <a:p>
            <a:r>
              <a:rPr lang="en-US" dirty="0"/>
              <a:t>Vehicles will start to mimic</a:t>
            </a:r>
            <a:r>
              <a:rPr lang="en-US" baseline="0" dirty="0"/>
              <a:t> how you drive</a:t>
            </a:r>
            <a:endParaRPr lang="en-US" dirty="0"/>
          </a:p>
        </p:txBody>
      </p:sp>
      <p:sp>
        <p:nvSpPr>
          <p:cNvPr id="3" name="Content Placeholder 2">
            <a:extLst>
              <a:ext uri="{FF2B5EF4-FFF2-40B4-BE49-F238E27FC236}">
                <a16:creationId xmlns:a16="http://schemas.microsoft.com/office/drawing/2014/main" id="{7CAF3C82-CA4C-42BB-B164-0A853E2FA43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27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057E9822-8719-4CE1-A5AF-D3EA1D4C9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1" y="599680"/>
            <a:ext cx="3733800" cy="5658640"/>
          </a:xfrm>
          <a:prstGeom prst="rect">
            <a:avLst/>
          </a:prstGeom>
        </p:spPr>
      </p:pic>
    </p:spTree>
    <p:extLst>
      <p:ext uri="{BB962C8B-B14F-4D97-AF65-F5344CB8AC3E}">
        <p14:creationId xmlns:p14="http://schemas.microsoft.com/office/powerpoint/2010/main" val="231920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8FF4-DE35-4BD8-A440-5E4174593186}"/>
              </a:ext>
            </a:extLst>
          </p:cNvPr>
          <p:cNvSpPr>
            <a:spLocks noGrp="1"/>
          </p:cNvSpPr>
          <p:nvPr>
            <p:ph type="title"/>
          </p:nvPr>
        </p:nvSpPr>
        <p:spPr/>
        <p:txBody>
          <a:bodyPr/>
          <a:lstStyle/>
          <a:p>
            <a:r>
              <a:rPr lang="en-US" dirty="0"/>
              <a:t>Smart windshields </a:t>
            </a:r>
          </a:p>
        </p:txBody>
      </p:sp>
      <p:sp>
        <p:nvSpPr>
          <p:cNvPr id="3" name="Content Placeholder 2">
            <a:extLst>
              <a:ext uri="{FF2B5EF4-FFF2-40B4-BE49-F238E27FC236}">
                <a16:creationId xmlns:a16="http://schemas.microsoft.com/office/drawing/2014/main" id="{0F3DF954-BD60-4631-98CE-3345BF61C908}"/>
              </a:ext>
            </a:extLst>
          </p:cNvPr>
          <p:cNvSpPr>
            <a:spLocks noGrp="1"/>
          </p:cNvSpPr>
          <p:nvPr>
            <p:ph idx="1"/>
          </p:nvPr>
        </p:nvSpPr>
        <p:spPr/>
        <p:txBody>
          <a:bodyPr/>
          <a:lstStyle/>
          <a:p>
            <a:r>
              <a:rPr lang="en-US" dirty="0"/>
              <a:t>Will produce adds once you sit down</a:t>
            </a:r>
          </a:p>
          <a:p>
            <a:r>
              <a:rPr lang="en-US" dirty="0"/>
              <a:t>Tailors adds</a:t>
            </a:r>
          </a:p>
          <a:p>
            <a:r>
              <a:rPr lang="en-US" dirty="0"/>
              <a:t>Knows who is sitting based on weight</a:t>
            </a:r>
          </a:p>
          <a:p>
            <a:r>
              <a:rPr lang="en-US" dirty="0"/>
              <a:t>Adds dissolve once the vehicle is put in gear</a:t>
            </a:r>
          </a:p>
        </p:txBody>
      </p:sp>
    </p:spTree>
    <p:extLst>
      <p:ext uri="{BB962C8B-B14F-4D97-AF65-F5344CB8AC3E}">
        <p14:creationId xmlns:p14="http://schemas.microsoft.com/office/powerpoint/2010/main" val="152049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2888-5C77-437D-85E0-8D598C9994E2}"/>
              </a:ext>
            </a:extLst>
          </p:cNvPr>
          <p:cNvSpPr>
            <a:spLocks noGrp="1"/>
          </p:cNvSpPr>
          <p:nvPr>
            <p:ph type="title"/>
          </p:nvPr>
        </p:nvSpPr>
        <p:spPr/>
        <p:txBody>
          <a:bodyPr/>
          <a:lstStyle/>
          <a:p>
            <a:r>
              <a:rPr lang="en-US" dirty="0"/>
              <a:t>What does this mean for windshield repairs?</a:t>
            </a:r>
          </a:p>
        </p:txBody>
      </p:sp>
      <p:sp>
        <p:nvSpPr>
          <p:cNvPr id="3" name="Content Placeholder 2">
            <a:extLst>
              <a:ext uri="{FF2B5EF4-FFF2-40B4-BE49-F238E27FC236}">
                <a16:creationId xmlns:a16="http://schemas.microsoft.com/office/drawing/2014/main" id="{4256F0E9-E2F8-4006-9B58-2A7C2EAFC8C4}"/>
              </a:ext>
            </a:extLst>
          </p:cNvPr>
          <p:cNvSpPr>
            <a:spLocks noGrp="1"/>
          </p:cNvSpPr>
          <p:nvPr>
            <p:ph idx="1"/>
          </p:nvPr>
        </p:nvSpPr>
        <p:spPr/>
        <p:txBody>
          <a:bodyPr/>
          <a:lstStyle/>
          <a:p>
            <a:r>
              <a:rPr lang="en-US" dirty="0"/>
              <a:t>There is no warning light for recalibration</a:t>
            </a:r>
          </a:p>
        </p:txBody>
      </p:sp>
    </p:spTree>
    <p:extLst>
      <p:ext uri="{BB962C8B-B14F-4D97-AF65-F5344CB8AC3E}">
        <p14:creationId xmlns:p14="http://schemas.microsoft.com/office/powerpoint/2010/main" val="146439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1BF1-2DD5-490C-8159-504D2324D5DF}"/>
              </a:ext>
            </a:extLst>
          </p:cNvPr>
          <p:cNvSpPr>
            <a:spLocks noGrp="1"/>
          </p:cNvSpPr>
          <p:nvPr>
            <p:ph type="title"/>
          </p:nvPr>
        </p:nvSpPr>
        <p:spPr/>
        <p:txBody>
          <a:bodyPr/>
          <a:lstStyle/>
          <a:p>
            <a:r>
              <a:rPr lang="en-US" dirty="0"/>
              <a:t>OnStar</a:t>
            </a:r>
          </a:p>
        </p:txBody>
      </p:sp>
      <p:sp>
        <p:nvSpPr>
          <p:cNvPr id="3" name="Content Placeholder 2">
            <a:extLst>
              <a:ext uri="{FF2B5EF4-FFF2-40B4-BE49-F238E27FC236}">
                <a16:creationId xmlns:a16="http://schemas.microsoft.com/office/drawing/2014/main" id="{CBE71C4D-644F-4CCB-B076-DB03C770B112}"/>
              </a:ext>
            </a:extLst>
          </p:cNvPr>
          <p:cNvSpPr>
            <a:spLocks noGrp="1"/>
          </p:cNvSpPr>
          <p:nvPr>
            <p:ph idx="1"/>
          </p:nvPr>
        </p:nvSpPr>
        <p:spPr/>
        <p:txBody>
          <a:bodyPr/>
          <a:lstStyle/>
          <a:p>
            <a:r>
              <a:rPr lang="en-US" dirty="0"/>
              <a:t>Will notify police after an accident</a:t>
            </a:r>
          </a:p>
          <a:p>
            <a:r>
              <a:rPr lang="en-US" dirty="0"/>
              <a:t>Will notify nearest</a:t>
            </a:r>
            <a:r>
              <a:rPr lang="en-US" baseline="0" dirty="0"/>
              <a:t> hospital</a:t>
            </a:r>
          </a:p>
          <a:p>
            <a:pPr lvl="1"/>
            <a:r>
              <a:rPr lang="en-US" dirty="0"/>
              <a:t>Extent</a:t>
            </a:r>
            <a:r>
              <a:rPr lang="en-US" baseline="0" dirty="0"/>
              <a:t> of injuries</a:t>
            </a:r>
            <a:endParaRPr lang="en-US" dirty="0"/>
          </a:p>
        </p:txBody>
      </p:sp>
    </p:spTree>
    <p:extLst>
      <p:ext uri="{BB962C8B-B14F-4D97-AF65-F5344CB8AC3E}">
        <p14:creationId xmlns:p14="http://schemas.microsoft.com/office/powerpoint/2010/main" val="81316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6726-512C-410D-81C7-02D7612D4B9C}"/>
              </a:ext>
            </a:extLst>
          </p:cNvPr>
          <p:cNvSpPr>
            <a:spLocks noGrp="1"/>
          </p:cNvSpPr>
          <p:nvPr>
            <p:ph type="title"/>
          </p:nvPr>
        </p:nvSpPr>
        <p:spPr/>
        <p:txBody>
          <a:bodyPr/>
          <a:lstStyle/>
          <a:p>
            <a:r>
              <a:rPr lang="en-US" dirty="0"/>
              <a:t>How does this affect claims</a:t>
            </a:r>
          </a:p>
        </p:txBody>
      </p:sp>
      <p:sp>
        <p:nvSpPr>
          <p:cNvPr id="3" name="Content Placeholder 2">
            <a:extLst>
              <a:ext uri="{FF2B5EF4-FFF2-40B4-BE49-F238E27FC236}">
                <a16:creationId xmlns:a16="http://schemas.microsoft.com/office/drawing/2014/main" id="{F87FA203-D700-4C22-B420-D2FC1395E3A3}"/>
              </a:ext>
            </a:extLst>
          </p:cNvPr>
          <p:cNvSpPr>
            <a:spLocks noGrp="1"/>
          </p:cNvSpPr>
          <p:nvPr>
            <p:ph idx="1"/>
          </p:nvPr>
        </p:nvSpPr>
        <p:spPr/>
        <p:txBody>
          <a:bodyPr/>
          <a:lstStyle/>
          <a:p>
            <a:r>
              <a:rPr lang="en-US" dirty="0"/>
              <a:t>Lower Bodily injury losses</a:t>
            </a:r>
          </a:p>
          <a:p>
            <a:r>
              <a:rPr lang="en-US" dirty="0"/>
              <a:t>Much higher collision</a:t>
            </a:r>
            <a:r>
              <a:rPr lang="en-US" baseline="0" dirty="0"/>
              <a:t> loses</a:t>
            </a:r>
          </a:p>
          <a:p>
            <a:r>
              <a:rPr lang="en-US" baseline="0" dirty="0"/>
              <a:t>Much higher glass losses</a:t>
            </a:r>
          </a:p>
        </p:txBody>
      </p:sp>
    </p:spTree>
    <p:extLst>
      <p:ext uri="{BB962C8B-B14F-4D97-AF65-F5344CB8AC3E}">
        <p14:creationId xmlns:p14="http://schemas.microsoft.com/office/powerpoint/2010/main" val="223083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BE528-576D-4AFE-BC66-F2AB09375625}"/>
              </a:ext>
            </a:extLst>
          </p:cNvPr>
          <p:cNvSpPr>
            <a:spLocks noGrp="1"/>
          </p:cNvSpPr>
          <p:nvPr>
            <p:ph type="title"/>
          </p:nvPr>
        </p:nvSpPr>
        <p:spPr/>
        <p:txBody>
          <a:bodyPr/>
          <a:lstStyle/>
          <a:p>
            <a:r>
              <a:rPr lang="en-US" dirty="0"/>
              <a:t>Selling your car</a:t>
            </a:r>
          </a:p>
        </p:txBody>
      </p:sp>
      <p:sp>
        <p:nvSpPr>
          <p:cNvPr id="3" name="Content Placeholder 2">
            <a:extLst>
              <a:ext uri="{FF2B5EF4-FFF2-40B4-BE49-F238E27FC236}">
                <a16:creationId xmlns:a16="http://schemas.microsoft.com/office/drawing/2014/main" id="{923DB0C7-8097-4E5D-9037-F768B3E38260}"/>
              </a:ext>
            </a:extLst>
          </p:cNvPr>
          <p:cNvSpPr>
            <a:spLocks noGrp="1"/>
          </p:cNvSpPr>
          <p:nvPr>
            <p:ph idx="1"/>
          </p:nvPr>
        </p:nvSpPr>
        <p:spPr/>
        <p:txBody>
          <a:bodyPr/>
          <a:lstStyle/>
          <a:p>
            <a:r>
              <a:rPr lang="en-US" dirty="0"/>
              <a:t>Clear</a:t>
            </a:r>
            <a:r>
              <a:rPr lang="en-US" baseline="0" dirty="0"/>
              <a:t> data out of blue tooth</a:t>
            </a:r>
            <a:endParaRPr lang="en-US" dirty="0"/>
          </a:p>
        </p:txBody>
      </p:sp>
    </p:spTree>
    <p:extLst>
      <p:ext uri="{BB962C8B-B14F-4D97-AF65-F5344CB8AC3E}">
        <p14:creationId xmlns:p14="http://schemas.microsoft.com/office/powerpoint/2010/main" val="307875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dirty="0"/>
              <a:t>Technology and Underwriting</a:t>
            </a:r>
          </a:p>
        </p:txBody>
      </p:sp>
      <p:sp>
        <p:nvSpPr>
          <p:cNvPr id="128003" name="Rectangle 3"/>
          <p:cNvSpPr>
            <a:spLocks noGrp="1" noChangeArrowheads="1"/>
          </p:cNvSpPr>
          <p:nvPr>
            <p:ph type="body"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Digital Underwriting</a:t>
            </a:r>
          </a:p>
        </p:txBody>
      </p:sp>
      <p:sp>
        <p:nvSpPr>
          <p:cNvPr id="15363" name="Rectangle 3"/>
          <p:cNvSpPr>
            <a:spLocks noGrp="1" noChangeArrowheads="1"/>
          </p:cNvSpPr>
          <p:nvPr>
            <p:ph type="body" idx="1"/>
          </p:nvPr>
        </p:nvSpPr>
        <p:spPr/>
        <p:txBody>
          <a:bodyPr/>
          <a:lstStyle/>
          <a:p>
            <a:r>
              <a:rPr lang="en-US" dirty="0"/>
              <a:t>Pictures</a:t>
            </a:r>
          </a:p>
          <a:p>
            <a:r>
              <a:rPr lang="en-US" dirty="0"/>
              <a:t>County Data on Homes</a:t>
            </a:r>
          </a:p>
          <a:p>
            <a:r>
              <a:rPr lang="en-US" dirty="0"/>
              <a:t>Scanning</a:t>
            </a:r>
          </a:p>
          <a:p>
            <a:r>
              <a:rPr lang="en-US" dirty="0"/>
              <a:t>Measurements</a:t>
            </a:r>
            <a:r>
              <a:rPr lang="en-US" baseline="0" dirty="0"/>
              <a:t> using Google Maps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38E1-DA63-4976-84D8-1CDB638728AB}"/>
              </a:ext>
            </a:extLst>
          </p:cNvPr>
          <p:cNvSpPr>
            <a:spLocks noGrp="1"/>
          </p:cNvSpPr>
          <p:nvPr>
            <p:ph type="title"/>
          </p:nvPr>
        </p:nvSpPr>
        <p:spPr/>
        <p:txBody>
          <a:bodyPr/>
          <a:lstStyle/>
          <a:p>
            <a:pPr lvl="0"/>
            <a:r>
              <a:rPr lang="en-US" dirty="0"/>
              <a:t>Geofencing</a:t>
            </a:r>
          </a:p>
        </p:txBody>
      </p:sp>
      <p:sp>
        <p:nvSpPr>
          <p:cNvPr id="3" name="Content Placeholder 2">
            <a:extLst>
              <a:ext uri="{FF2B5EF4-FFF2-40B4-BE49-F238E27FC236}">
                <a16:creationId xmlns:a16="http://schemas.microsoft.com/office/drawing/2014/main" id="{A52D8659-36BD-4B7E-A1B0-16DC3C2DCB32}"/>
              </a:ext>
            </a:extLst>
          </p:cNvPr>
          <p:cNvSpPr>
            <a:spLocks noGrp="1"/>
          </p:cNvSpPr>
          <p:nvPr>
            <p:ph idx="1"/>
          </p:nvPr>
        </p:nvSpPr>
        <p:spPr/>
        <p:txBody>
          <a:bodyPr/>
          <a:lstStyle/>
          <a:p>
            <a:pPr lvl="0"/>
            <a:r>
              <a:rPr lang="en-US" dirty="0"/>
              <a:t>Uses Vehicle/phone GPS</a:t>
            </a:r>
          </a:p>
          <a:p>
            <a:pPr lvl="0"/>
            <a:r>
              <a:rPr lang="en-US" dirty="0"/>
              <a:t>Triggers based on location</a:t>
            </a:r>
          </a:p>
          <a:p>
            <a:pPr lvl="0"/>
            <a:r>
              <a:rPr lang="en-US" dirty="0"/>
              <a:t>Know your drive utilizes this and sells your data</a:t>
            </a:r>
          </a:p>
        </p:txBody>
      </p:sp>
    </p:spTree>
    <p:extLst>
      <p:ext uri="{BB962C8B-B14F-4D97-AF65-F5344CB8AC3E}">
        <p14:creationId xmlns:p14="http://schemas.microsoft.com/office/powerpoint/2010/main" val="375642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4000" dirty="0"/>
              <a:t>Other Underwriting benefits of technology</a:t>
            </a:r>
          </a:p>
        </p:txBody>
      </p:sp>
      <p:sp>
        <p:nvSpPr>
          <p:cNvPr id="106499" name="Rectangle 3"/>
          <p:cNvSpPr>
            <a:spLocks noGrp="1" noChangeArrowheads="1"/>
          </p:cNvSpPr>
          <p:nvPr>
            <p:ph type="body" idx="1"/>
          </p:nvPr>
        </p:nvSpPr>
        <p:spPr/>
        <p:txBody>
          <a:bodyPr/>
          <a:lstStyle/>
          <a:p>
            <a:r>
              <a:rPr lang="en-US" dirty="0"/>
              <a:t>Agent ordered reports</a:t>
            </a:r>
          </a:p>
          <a:p>
            <a:r>
              <a:rPr lang="en-US" dirty="0"/>
              <a:t>Credit data</a:t>
            </a:r>
          </a:p>
          <a:p>
            <a:pPr lvl="1"/>
            <a:r>
              <a:rPr lang="en-US" dirty="0"/>
              <a:t>Risk </a:t>
            </a:r>
            <a:r>
              <a:rPr lang="en-US" dirty="0" err="1"/>
              <a:t>vs</a:t>
            </a:r>
            <a:r>
              <a:rPr lang="en-US" dirty="0"/>
              <a:t> Premium</a:t>
            </a:r>
          </a:p>
          <a:p>
            <a:r>
              <a:rPr lang="en-US" dirty="0"/>
              <a:t>Data Privacy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dissolve">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dissolve">
                                      <p:cBhvr>
                                        <p:cTn id="12" dur="500"/>
                                        <p:tgtEl>
                                          <p:spTgt spid="106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dissolve">
                                      <p:cBhvr>
                                        <p:cTn id="17" dur="500"/>
                                        <p:tgtEl>
                                          <p:spTgt spid="106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dissolve">
                                      <p:cBhvr>
                                        <p:cTn id="22" dur="500"/>
                                        <p:tgtEl>
                                          <p:spTgt spid="106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a:t>Underwriting</a:t>
            </a:r>
          </a:p>
        </p:txBody>
      </p:sp>
      <p:sp>
        <p:nvSpPr>
          <p:cNvPr id="107523" name="Rectangle 3"/>
          <p:cNvSpPr>
            <a:spLocks noGrp="1" noChangeArrowheads="1"/>
          </p:cNvSpPr>
          <p:nvPr>
            <p:ph type="body" idx="1"/>
          </p:nvPr>
        </p:nvSpPr>
        <p:spPr/>
        <p:txBody>
          <a:bodyPr/>
          <a:lstStyle/>
          <a:p>
            <a:pPr>
              <a:lnSpc>
                <a:spcPct val="90000"/>
              </a:lnSpc>
            </a:pPr>
            <a:r>
              <a:rPr lang="en-US" dirty="0"/>
              <a:t>Fair Credit Reporting Act</a:t>
            </a:r>
          </a:p>
          <a:p>
            <a:pPr lvl="1">
              <a:lnSpc>
                <a:spcPct val="90000"/>
              </a:lnSpc>
            </a:pPr>
            <a:r>
              <a:rPr lang="en-US" dirty="0"/>
              <a:t>The Fair Credit Reporting Act requires that you provide an applicant with written notice of the possibility that we might order an investigative report. Therefore, you must provide the applicant with either a copy of the application or Form U76. The application copy or the form must be given to the applicant at the time the application is taken. The application must be signed by both you and the applicant.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FE188E30-4FC2-428C-88BE-F31F04C8D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5260" y="604443"/>
            <a:ext cx="4153480" cy="5649113"/>
          </a:xfrm>
          <a:prstGeom prst="rect">
            <a:avLst/>
          </a:prstGeom>
        </p:spPr>
      </p:pic>
    </p:spTree>
    <p:extLst>
      <p:ext uri="{BB962C8B-B14F-4D97-AF65-F5344CB8AC3E}">
        <p14:creationId xmlns:p14="http://schemas.microsoft.com/office/powerpoint/2010/main" val="3925071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dirty="0"/>
              <a:t>How Auto violations are recorded</a:t>
            </a:r>
          </a:p>
        </p:txBody>
      </p:sp>
      <p:sp>
        <p:nvSpPr>
          <p:cNvPr id="8195" name="Rectangle 3"/>
          <p:cNvSpPr>
            <a:spLocks noGrp="1" noChangeArrowheads="1"/>
          </p:cNvSpPr>
          <p:nvPr>
            <p:ph type="body" idx="1"/>
          </p:nvPr>
        </p:nvSpPr>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Timeline of a ticket</a:t>
            </a:r>
          </a:p>
        </p:txBody>
      </p:sp>
      <p:sp>
        <p:nvSpPr>
          <p:cNvPr id="11267" name="Rectangle 3"/>
          <p:cNvSpPr>
            <a:spLocks noGrp="1" noChangeArrowheads="1"/>
          </p:cNvSpPr>
          <p:nvPr>
            <p:ph type="body" idx="1"/>
          </p:nvPr>
        </p:nvSpPr>
        <p:spPr/>
        <p:txBody>
          <a:bodyP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Does a Ticket go to all States?</a:t>
            </a:r>
          </a:p>
        </p:txBody>
      </p:sp>
      <p:sp>
        <p:nvSpPr>
          <p:cNvPr id="14339" name="Rectangle 3"/>
          <p:cNvSpPr>
            <a:spLocks noGrp="1" noChangeArrowheads="1"/>
          </p:cNvSpPr>
          <p:nvPr>
            <p:ph type="body" idx="1"/>
          </p:nvPr>
        </p:nvSpPr>
        <p:spPr/>
        <p:txBody>
          <a:bodyPr/>
          <a:lstStyle/>
          <a:p>
            <a:r>
              <a:rPr lang="en-US" dirty="0"/>
              <a:t>Yes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How to remedy incorrect tickets </a:t>
            </a:r>
          </a:p>
        </p:txBody>
      </p:sp>
      <p:sp>
        <p:nvSpPr>
          <p:cNvPr id="77827" name="Rectangle 3"/>
          <p:cNvSpPr>
            <a:spLocks noGrp="1" noChangeArrowheads="1"/>
          </p:cNvSpPr>
          <p:nvPr>
            <p:ph type="body" idx="1"/>
          </p:nvPr>
        </p:nvSpPr>
        <p:spPr/>
        <p:txBody>
          <a:bodyPr/>
          <a:lstStyle/>
          <a:p>
            <a:r>
              <a:rPr lang="en-US" dirty="0"/>
              <a:t>http://mncourts.gov/Find-Courts.aspx</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Technology help?</a:t>
            </a:r>
          </a:p>
        </p:txBody>
      </p:sp>
      <p:sp>
        <p:nvSpPr>
          <p:cNvPr id="3" name="Content Placeholder 2"/>
          <p:cNvSpPr>
            <a:spLocks noGrp="1"/>
          </p:cNvSpPr>
          <p:nvPr>
            <p:ph idx="1"/>
          </p:nvPr>
        </p:nvSpPr>
        <p:spPr/>
        <p:txBody>
          <a:bodyPr/>
          <a:lstStyle/>
          <a:p>
            <a:r>
              <a:rPr lang="en-US" dirty="0"/>
              <a:t>Combine ratios</a:t>
            </a:r>
            <a:r>
              <a:rPr lang="en-US" baseline="0" dirty="0"/>
              <a:t> is at 110%</a:t>
            </a:r>
          </a:p>
          <a:p>
            <a:pPr lvl="1"/>
            <a:r>
              <a:rPr lang="en-US" baseline="0" dirty="0"/>
              <a:t>Technology allows the cost of losses to drop</a:t>
            </a:r>
          </a:p>
          <a:p>
            <a:pPr lvl="1"/>
            <a:r>
              <a:rPr lang="en-US" baseline="0" dirty="0"/>
              <a:t>Technology allows for high customer satisfaction</a:t>
            </a:r>
          </a:p>
          <a:p>
            <a:pPr lvl="1"/>
            <a:r>
              <a:rPr lang="en-US" baseline="0" dirty="0"/>
              <a:t>Website for loss ratios</a:t>
            </a:r>
          </a:p>
          <a:p>
            <a:pPr lvl="2"/>
            <a:r>
              <a:rPr lang="en-US" baseline="0" dirty="0"/>
              <a:t>http://mn.gov/commerce-stat/pdfs/property-casualty.pdf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1331-EEA6-4C2A-AE51-BCCE4D59B3FC}"/>
              </a:ext>
            </a:extLst>
          </p:cNvPr>
          <p:cNvSpPr>
            <a:spLocks noGrp="1"/>
          </p:cNvSpPr>
          <p:nvPr>
            <p:ph type="title"/>
          </p:nvPr>
        </p:nvSpPr>
        <p:spPr/>
        <p:txBody>
          <a:bodyPr/>
          <a:lstStyle/>
          <a:p>
            <a:r>
              <a:rPr lang="en-US" dirty="0"/>
              <a:t>Photo Claims Adjusting</a:t>
            </a:r>
          </a:p>
        </p:txBody>
      </p:sp>
      <p:sp>
        <p:nvSpPr>
          <p:cNvPr id="3" name="Content Placeholder 2">
            <a:extLst>
              <a:ext uri="{FF2B5EF4-FFF2-40B4-BE49-F238E27FC236}">
                <a16:creationId xmlns:a16="http://schemas.microsoft.com/office/drawing/2014/main" id="{B1EFB028-2231-4826-848F-FDEE6D82D795}"/>
              </a:ext>
            </a:extLst>
          </p:cNvPr>
          <p:cNvSpPr>
            <a:spLocks noGrp="1"/>
          </p:cNvSpPr>
          <p:nvPr>
            <p:ph idx="1"/>
          </p:nvPr>
        </p:nvSpPr>
        <p:spPr/>
        <p:txBody>
          <a:bodyPr/>
          <a:lstStyle/>
          <a:p>
            <a:r>
              <a:rPr lang="en-US" dirty="0"/>
              <a:t>Convenience at a cost</a:t>
            </a:r>
          </a:p>
          <a:p>
            <a:r>
              <a:rPr lang="en-US" dirty="0"/>
              <a:t>Estimates tend to be low</a:t>
            </a:r>
          </a:p>
          <a:p>
            <a:r>
              <a:rPr lang="en-US" dirty="0"/>
              <a:t>You need to inspect vehicles</a:t>
            </a:r>
          </a:p>
          <a:p>
            <a:pPr lvl="1"/>
            <a:r>
              <a:rPr lang="en-US" dirty="0"/>
              <a:t>Or get 2</a:t>
            </a:r>
            <a:r>
              <a:rPr lang="en-US" baseline="0" dirty="0"/>
              <a:t> photos</a:t>
            </a:r>
            <a:endParaRPr lang="en-US" dirty="0"/>
          </a:p>
        </p:txBody>
      </p:sp>
    </p:spTree>
    <p:extLst>
      <p:ext uri="{BB962C8B-B14F-4D97-AF65-F5344CB8AC3E}">
        <p14:creationId xmlns:p14="http://schemas.microsoft.com/office/powerpoint/2010/main" val="312298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New Methods to repair Damage</a:t>
            </a:r>
          </a:p>
        </p:txBody>
      </p:sp>
      <p:sp>
        <p:nvSpPr>
          <p:cNvPr id="78851" name="Rectangle 3"/>
          <p:cNvSpPr>
            <a:spLocks noGrp="1" noChangeArrowheads="1"/>
          </p:cNvSpPr>
          <p:nvPr>
            <p:ph type="body" idx="1"/>
          </p:nvPr>
        </p:nvSpPr>
        <p:spPr/>
        <p:txBody>
          <a:bodyPr/>
          <a:lstStyle/>
          <a:p>
            <a:r>
              <a:rPr lang="en-US" dirty="0"/>
              <a:t>Fire Losses</a:t>
            </a:r>
          </a:p>
          <a:p>
            <a:r>
              <a:rPr lang="en-US" dirty="0"/>
              <a:t>Water Losses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diamond(in)">
                                      <p:cBhvr>
                                        <p:cTn id="7" dur="20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diamond(in)">
                                      <p:cBhvr>
                                        <p:cTn id="12" dur="2000"/>
                                        <p:tgtEl>
                                          <p:spTgt spid="78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Smoke damage</a:t>
            </a:r>
          </a:p>
        </p:txBody>
      </p:sp>
      <p:sp>
        <p:nvSpPr>
          <p:cNvPr id="80899" name="Rectangle 3"/>
          <p:cNvSpPr>
            <a:spLocks noGrp="1" noChangeArrowheads="1"/>
          </p:cNvSpPr>
          <p:nvPr>
            <p:ph type="body" idx="1"/>
          </p:nvPr>
        </p:nvSpPr>
        <p:spPr/>
        <p:txBody>
          <a:bodyPr/>
          <a:lstStyle/>
          <a:p>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a:t>Water Damage</a:t>
            </a:r>
          </a:p>
        </p:txBody>
      </p:sp>
      <p:sp>
        <p:nvSpPr>
          <p:cNvPr id="81923" name="Rectangle 3"/>
          <p:cNvSpPr>
            <a:spLocks noGrp="1" noChangeArrowheads="1"/>
          </p:cNvSpPr>
          <p:nvPr>
            <p:ph type="body" idx="1"/>
          </p:nvPr>
        </p:nvSpPr>
        <p:spPr/>
        <p:txBody>
          <a:bodyPr/>
          <a:lstStyle/>
          <a:p>
            <a:r>
              <a:rPr lang="en-US" dirty="0"/>
              <a:t>Three stages of matter</a:t>
            </a:r>
          </a:p>
          <a:p>
            <a:pPr lvl="1"/>
            <a:r>
              <a:rPr lang="en-US" dirty="0"/>
              <a:t>Solid</a:t>
            </a:r>
          </a:p>
          <a:p>
            <a:pPr lvl="1"/>
            <a:r>
              <a:rPr lang="en-US" dirty="0"/>
              <a:t>Liquid</a:t>
            </a:r>
          </a:p>
          <a:p>
            <a:pPr lvl="1"/>
            <a:r>
              <a:rPr lang="en-US" dirty="0"/>
              <a:t>Vapor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dissolve">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dissolve">
                                      <p:cBhvr>
                                        <p:cTn id="12" dur="500"/>
                                        <p:tgtEl>
                                          <p:spTgt spid="81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dissolve">
                                      <p:cBhvr>
                                        <p:cTn id="17" dur="500"/>
                                        <p:tgtEl>
                                          <p:spTgt spid="81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dissolve">
                                      <p:cBhvr>
                                        <p:cTn id="22" dur="5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TESS Technology</a:t>
            </a:r>
          </a:p>
        </p:txBody>
      </p:sp>
      <p:sp>
        <p:nvSpPr>
          <p:cNvPr id="83971" name="Rectangle 3"/>
          <p:cNvSpPr>
            <a:spLocks noGrp="1" noChangeArrowheads="1"/>
          </p:cNvSpPr>
          <p:nvPr>
            <p:ph type="body" idx="1"/>
          </p:nvPr>
        </p:nvSpPr>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81936E4B-A1D9-4028-B576-2DA7784766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629" y="599680"/>
            <a:ext cx="3524742" cy="5658640"/>
          </a:xfrm>
          <a:prstGeom prst="rect">
            <a:avLst/>
          </a:prstGeom>
        </p:spPr>
      </p:pic>
    </p:spTree>
    <p:extLst>
      <p:ext uri="{BB962C8B-B14F-4D97-AF65-F5344CB8AC3E}">
        <p14:creationId xmlns:p14="http://schemas.microsoft.com/office/powerpoint/2010/main" val="33360744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a:t>Marketing Technology</a:t>
            </a:r>
          </a:p>
        </p:txBody>
      </p:sp>
      <p:sp>
        <p:nvSpPr>
          <p:cNvPr id="102403" name="Rectangle 3"/>
          <p:cNvSpPr>
            <a:spLocks noGrp="1" noChangeArrowheads="1"/>
          </p:cNvSpPr>
          <p:nvPr>
            <p:ph type="body" idx="1"/>
          </p:nvPr>
        </p:nvSpPr>
        <p:spPr/>
        <p:txBody>
          <a:bodyPr/>
          <a:lstStyle/>
          <a:p>
            <a:r>
              <a:rPr lang="en-US" dirty="0"/>
              <a:t>Online County Data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down)">
                                      <p:cBhvr>
                                        <p:cTn id="7" dur="500"/>
                                        <p:tgtEl>
                                          <p:spTgt spid="102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Documenting</a:t>
            </a:r>
          </a:p>
        </p:txBody>
      </p:sp>
      <p:sp>
        <p:nvSpPr>
          <p:cNvPr id="72707" name="Rectangle 3"/>
          <p:cNvSpPr>
            <a:spLocks noGrp="1" noChangeArrowheads="1"/>
          </p:cNvSpPr>
          <p:nvPr>
            <p:ph type="body" idx="1"/>
          </p:nvPr>
        </p:nvSpPr>
        <p:spPr/>
        <p:txBody>
          <a:bodyPr/>
          <a:lstStyle/>
          <a:p>
            <a:r>
              <a:rPr lang="en-US" dirty="0"/>
              <a:t>Outlook tracking tasks</a:t>
            </a:r>
          </a:p>
          <a:p>
            <a:r>
              <a:rPr lang="en-US" dirty="0"/>
              <a:t>Tickler files (Reminders)</a:t>
            </a:r>
          </a:p>
          <a:p>
            <a:r>
              <a:rPr lang="en-US" dirty="0"/>
              <a:t>Scanning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dissolve">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dissolve">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dissolve">
                                      <p:cBhvr>
                                        <p:cTn id="17"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74FE-48AA-43F6-8182-78C5C0EA64DB}"/>
              </a:ext>
            </a:extLst>
          </p:cNvPr>
          <p:cNvSpPr>
            <a:spLocks noGrp="1"/>
          </p:cNvSpPr>
          <p:nvPr>
            <p:ph type="title"/>
          </p:nvPr>
        </p:nvSpPr>
        <p:spPr/>
        <p:txBody>
          <a:bodyPr/>
          <a:lstStyle/>
          <a:p>
            <a:r>
              <a:rPr lang="en-US" dirty="0"/>
              <a:t>Tasks</a:t>
            </a:r>
          </a:p>
        </p:txBody>
      </p:sp>
      <p:sp>
        <p:nvSpPr>
          <p:cNvPr id="3" name="Content Placeholder 2">
            <a:extLst>
              <a:ext uri="{FF2B5EF4-FFF2-40B4-BE49-F238E27FC236}">
                <a16:creationId xmlns:a16="http://schemas.microsoft.com/office/drawing/2014/main" id="{175D1099-6F84-4C14-A1A5-DB22CBBFC906}"/>
              </a:ext>
            </a:extLst>
          </p:cNvPr>
          <p:cNvSpPr>
            <a:spLocks noGrp="1"/>
          </p:cNvSpPr>
          <p:nvPr>
            <p:ph idx="1"/>
          </p:nvPr>
        </p:nvSpPr>
        <p:spPr/>
        <p:txBody>
          <a:bodyPr/>
          <a:lstStyle/>
          <a:p>
            <a:r>
              <a:rPr lang="en-US" dirty="0"/>
              <a:t>Help</a:t>
            </a:r>
          </a:p>
          <a:p>
            <a:r>
              <a:rPr lang="en-US" dirty="0"/>
              <a:t>Type in Tasks</a:t>
            </a:r>
          </a:p>
          <a:p>
            <a:pPr lvl="1"/>
            <a:r>
              <a:rPr lang="en-US" dirty="0"/>
              <a:t>Select</a:t>
            </a:r>
            <a:r>
              <a:rPr lang="en-US" baseline="0" dirty="0"/>
              <a:t> what you want to learn</a:t>
            </a:r>
            <a:endParaRPr lang="en-US" dirty="0"/>
          </a:p>
        </p:txBody>
      </p:sp>
    </p:spTree>
    <p:extLst>
      <p:ext uri="{BB962C8B-B14F-4D97-AF65-F5344CB8AC3E}">
        <p14:creationId xmlns:p14="http://schemas.microsoft.com/office/powerpoint/2010/main" val="172290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dirty="0"/>
              <a:t>Verifying/Documenting Coverage</a:t>
            </a:r>
          </a:p>
        </p:txBody>
      </p:sp>
      <p:sp>
        <p:nvSpPr>
          <p:cNvPr id="4099" name="Rectangle 3"/>
          <p:cNvSpPr>
            <a:spLocks noGrp="1" noChangeArrowheads="1"/>
          </p:cNvSpPr>
          <p:nvPr>
            <p:ph type="body" idx="1"/>
          </p:nvPr>
        </p:nvSpPr>
        <p:spPr/>
        <p:txBody>
          <a:bodyPr/>
          <a:lstStyle/>
          <a:p>
            <a:r>
              <a:rPr lang="en-US" dirty="0"/>
              <a:t>Binders</a:t>
            </a:r>
          </a:p>
          <a:p>
            <a:r>
              <a:rPr lang="en-US" dirty="0"/>
              <a:t>Certificate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Binders</a:t>
            </a:r>
          </a:p>
        </p:txBody>
      </p:sp>
      <p:sp>
        <p:nvSpPr>
          <p:cNvPr id="17411" name="Rectangle 3"/>
          <p:cNvSpPr>
            <a:spLocks noGrp="1" noChangeArrowheads="1"/>
          </p:cNvSpPr>
          <p:nvPr>
            <p:ph type="body" idx="1"/>
          </p:nvPr>
        </p:nvSpPr>
        <p:spPr/>
        <p:txBody>
          <a:bodyPr/>
          <a:lstStyle/>
          <a:p>
            <a:pPr marL="400050" lvl="1" indent="0">
              <a:buNone/>
            </a:pPr>
            <a:r>
              <a:rPr lang="en-US" dirty="0"/>
              <a:t>5 Day rule</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Renewals</a:t>
            </a:r>
          </a:p>
        </p:txBody>
      </p:sp>
      <p:sp>
        <p:nvSpPr>
          <p:cNvPr id="5123" name="Rectangle 3"/>
          <p:cNvSpPr>
            <a:spLocks noGrp="1" noChangeArrowheads="1"/>
          </p:cNvSpPr>
          <p:nvPr>
            <p:ph type="body" idx="1"/>
          </p:nvPr>
        </p:nvSpPr>
        <p:spPr/>
        <p:txBody>
          <a:bodyPr/>
          <a:lstStyle/>
          <a:p>
            <a:r>
              <a:rPr lang="en-US" dirty="0"/>
              <a:t>Effective File reviews</a:t>
            </a:r>
          </a:p>
          <a:p>
            <a:pPr lvl="1"/>
            <a:r>
              <a:rPr lang="en-US" dirty="0"/>
              <a:t>Review what they have</a:t>
            </a:r>
          </a:p>
          <a:p>
            <a:pPr lvl="1"/>
            <a:r>
              <a:rPr lang="en-US" dirty="0"/>
              <a:t>Look at what may have changed</a:t>
            </a:r>
          </a:p>
          <a:p>
            <a:pPr lvl="1"/>
            <a:r>
              <a:rPr lang="en-US" dirty="0"/>
              <a:t>Send Summary Letter</a:t>
            </a:r>
          </a:p>
          <a:p>
            <a:pPr lvl="2"/>
            <a:r>
              <a:rPr lang="en-US" dirty="0"/>
              <a:t>Offering time to sit down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Billing</a:t>
            </a:r>
          </a:p>
        </p:txBody>
      </p:sp>
      <p:sp>
        <p:nvSpPr>
          <p:cNvPr id="35843" name="Rectangle 3"/>
          <p:cNvSpPr>
            <a:spLocks noGrp="1" noChangeArrowheads="1"/>
          </p:cNvSpPr>
          <p:nvPr>
            <p:ph type="body" idx="1"/>
          </p:nvPr>
        </p:nvSpPr>
        <p:spPr/>
        <p:txBody>
          <a:bodyPr/>
          <a:lstStyle/>
          <a:p>
            <a:r>
              <a:rPr lang="en-US" dirty="0"/>
              <a:t>Online banking</a:t>
            </a:r>
          </a:p>
          <a:p>
            <a:r>
              <a:rPr lang="en-US" dirty="0"/>
              <a:t>ID Theft</a:t>
            </a:r>
          </a:p>
          <a:p>
            <a:r>
              <a:rPr lang="en-US" dirty="0"/>
              <a:t>Company Notifications</a:t>
            </a:r>
          </a:p>
          <a:p>
            <a:r>
              <a:rPr lang="en-US" dirty="0"/>
              <a:t>Mortgage Escrows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down)">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down)">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down)">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down)">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dirty="0"/>
              <a:t>What Websites do not do</a:t>
            </a:r>
          </a:p>
        </p:txBody>
      </p:sp>
      <p:sp>
        <p:nvSpPr>
          <p:cNvPr id="121859" name="Rectangle 3"/>
          <p:cNvSpPr>
            <a:spLocks noGrp="1" noChangeArrowheads="1"/>
          </p:cNvSpPr>
          <p:nvPr>
            <p:ph type="body" idx="1"/>
          </p:nvPr>
        </p:nvSpPr>
        <p:spPr/>
        <p:txBody>
          <a:bodyPr/>
          <a:lstStyle/>
          <a:p>
            <a:r>
              <a:rPr lang="en-US" dirty="0"/>
              <a:t>Advise</a:t>
            </a:r>
          </a:p>
          <a:p>
            <a:r>
              <a:rPr lang="en-US" dirty="0"/>
              <a:t>Empathize</a:t>
            </a:r>
          </a:p>
          <a:p>
            <a:r>
              <a:rPr lang="en-US" dirty="0"/>
              <a:t>Read Emotions</a:t>
            </a:r>
          </a:p>
          <a:p>
            <a:r>
              <a:rPr lang="en-US" dirty="0"/>
              <a:t>Build Relationships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blinds(horizontal)">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blinds(horizontal)">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blinds(horizontal)">
                                      <p:cBhvr>
                                        <p:cTn id="17" dur="500"/>
                                        <p:tgtEl>
                                          <p:spTgt spid="1218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1859">
                                            <p:txEl>
                                              <p:pRg st="3" end="3"/>
                                            </p:txEl>
                                          </p:spTgt>
                                        </p:tgtEl>
                                        <p:attrNameLst>
                                          <p:attrName>style.visibility</p:attrName>
                                        </p:attrNameLst>
                                      </p:cBhvr>
                                      <p:to>
                                        <p:strVal val="visible"/>
                                      </p:to>
                                    </p:set>
                                    <p:animEffect transition="in" filter="blinds(horizontal)">
                                      <p:cBhvr>
                                        <p:cTn id="22"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a:t>What Websites can do</a:t>
            </a:r>
          </a:p>
        </p:txBody>
      </p:sp>
      <p:sp>
        <p:nvSpPr>
          <p:cNvPr id="119811" name="Rectangle 3"/>
          <p:cNvSpPr>
            <a:spLocks noGrp="1" noChangeArrowheads="1"/>
          </p:cNvSpPr>
          <p:nvPr>
            <p:ph type="body" idx="1"/>
          </p:nvPr>
        </p:nvSpPr>
        <p:spPr/>
        <p:txBody>
          <a:bodyPr/>
          <a:lstStyle/>
          <a:p>
            <a:r>
              <a:rPr lang="en-US" dirty="0"/>
              <a:t>The new front door to your agency</a:t>
            </a:r>
          </a:p>
          <a:p>
            <a:r>
              <a:rPr lang="en-US" dirty="0"/>
              <a:t>Effectively flow work to the right people</a:t>
            </a:r>
          </a:p>
          <a:p>
            <a:r>
              <a:rPr lang="en-US" dirty="0"/>
              <a:t>Offer Services</a:t>
            </a:r>
          </a:p>
          <a:p>
            <a:r>
              <a:rPr lang="en-US" dirty="0"/>
              <a:t>Increase availability of some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blinds(horizontal)">
                                      <p:cBhvr>
                                        <p:cTn id="7" dur="500"/>
                                        <p:tgtEl>
                                          <p:spTgt spid="11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blinds(horizontal)">
                                      <p:cBhvr>
                                        <p:cTn id="12" dur="500"/>
                                        <p:tgtEl>
                                          <p:spTgt spid="1198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blinds(horizontal)">
                                      <p:cBhvr>
                                        <p:cTn id="17" dur="500"/>
                                        <p:tgtEl>
                                          <p:spTgt spid="1198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blinds(horizontal)">
                                      <p:cBhvr>
                                        <p:cTn id="22" dur="500"/>
                                        <p:tgtEl>
                                          <p:spTgt spid="1198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a:t>What changes in the future</a:t>
            </a:r>
          </a:p>
        </p:txBody>
      </p:sp>
      <p:sp>
        <p:nvSpPr>
          <p:cNvPr id="117763" name="Rectangle 3"/>
          <p:cNvSpPr>
            <a:spLocks noGrp="1" noChangeArrowheads="1"/>
          </p:cNvSpPr>
          <p:nvPr>
            <p:ph type="body" idx="1"/>
          </p:nvPr>
        </p:nvSpPr>
        <p:spPr/>
        <p:txBody>
          <a:bodyPr/>
          <a:lstStyle/>
          <a:p>
            <a:r>
              <a:rPr lang="en-US" dirty="0"/>
              <a:t>News</a:t>
            </a:r>
          </a:p>
          <a:p>
            <a:r>
              <a:rPr lang="en-US" dirty="0"/>
              <a:t>Paying Bills</a:t>
            </a:r>
          </a:p>
          <a:p>
            <a:r>
              <a:rPr lang="en-US" dirty="0"/>
              <a:t>Communicating with others</a:t>
            </a:r>
          </a:p>
          <a:p>
            <a:r>
              <a:rPr lang="en-US" dirty="0"/>
              <a:t>Handling mail</a:t>
            </a:r>
          </a:p>
          <a:p>
            <a:r>
              <a:rPr lang="en-US" dirty="0"/>
              <a:t>In Home Entertainment</a:t>
            </a:r>
          </a:p>
          <a:p>
            <a:r>
              <a:rPr lang="en-US" dirty="0"/>
              <a:t>Consumer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blinds(horizontal)">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blinds(horizontal)">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blinds(horizontal)">
                                      <p:cBhvr>
                                        <p:cTn id="17" dur="500"/>
                                        <p:tgtEl>
                                          <p:spTgt spid="117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blinds(horizontal)">
                                      <p:cBhvr>
                                        <p:cTn id="22" dur="500"/>
                                        <p:tgtEl>
                                          <p:spTgt spid="1177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7763">
                                            <p:txEl>
                                              <p:pRg st="4" end="4"/>
                                            </p:txEl>
                                          </p:spTgt>
                                        </p:tgtEl>
                                        <p:attrNameLst>
                                          <p:attrName>style.visibility</p:attrName>
                                        </p:attrNameLst>
                                      </p:cBhvr>
                                      <p:to>
                                        <p:strVal val="visible"/>
                                      </p:to>
                                    </p:set>
                                    <p:animEffect transition="in" filter="blinds(horizontal)">
                                      <p:cBhvr>
                                        <p:cTn id="27" dur="500"/>
                                        <p:tgtEl>
                                          <p:spTgt spid="1177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7763">
                                            <p:txEl>
                                              <p:pRg st="5" end="5"/>
                                            </p:txEl>
                                          </p:spTgt>
                                        </p:tgtEl>
                                        <p:attrNameLst>
                                          <p:attrName>style.visibility</p:attrName>
                                        </p:attrNameLst>
                                      </p:cBhvr>
                                      <p:to>
                                        <p:strVal val="visible"/>
                                      </p:to>
                                    </p:set>
                                    <p:animEffect transition="in" filter="blinds(horizontal)">
                                      <p:cBhvr>
                                        <p:cTn id="32" dur="500"/>
                                        <p:tgtEl>
                                          <p:spTgt spid="117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D265-3E6E-463D-916E-934A40239241}"/>
              </a:ext>
            </a:extLst>
          </p:cNvPr>
          <p:cNvSpPr>
            <a:spLocks noGrp="1"/>
          </p:cNvSpPr>
          <p:nvPr>
            <p:ph type="title"/>
          </p:nvPr>
        </p:nvSpPr>
        <p:spPr/>
        <p:txBody>
          <a:bodyPr/>
          <a:lstStyle/>
          <a:p>
            <a:r>
              <a:rPr lang="en-US" dirty="0"/>
              <a:t>Age matters when we discuss technology</a:t>
            </a:r>
          </a:p>
        </p:txBody>
      </p:sp>
      <p:sp>
        <p:nvSpPr>
          <p:cNvPr id="3" name="Content Placeholder 2">
            <a:extLst>
              <a:ext uri="{FF2B5EF4-FFF2-40B4-BE49-F238E27FC236}">
                <a16:creationId xmlns:a16="http://schemas.microsoft.com/office/drawing/2014/main" id="{8FEABEE0-DDDF-4C08-84A4-E2324D71192E}"/>
              </a:ext>
            </a:extLst>
          </p:cNvPr>
          <p:cNvSpPr>
            <a:spLocks noGrp="1"/>
          </p:cNvSpPr>
          <p:nvPr>
            <p:ph idx="1"/>
          </p:nvPr>
        </p:nvSpPr>
        <p:spPr/>
        <p:txBody>
          <a:bodyPr/>
          <a:lstStyle/>
          <a:p>
            <a:r>
              <a:rPr lang="en-US" dirty="0"/>
              <a:t>Older insureds</a:t>
            </a:r>
            <a:r>
              <a:rPr lang="en-US" baseline="0" dirty="0"/>
              <a:t> call and make changes</a:t>
            </a:r>
          </a:p>
          <a:p>
            <a:r>
              <a:rPr lang="en-US" baseline="0" dirty="0"/>
              <a:t>Younger text change in</a:t>
            </a:r>
          </a:p>
          <a:p>
            <a:r>
              <a:rPr lang="en-US" baseline="0" dirty="0"/>
              <a:t>Everybody calls if it is a claim though</a:t>
            </a:r>
            <a:endParaRPr lang="en-US" dirty="0"/>
          </a:p>
        </p:txBody>
      </p:sp>
    </p:spTree>
    <p:extLst>
      <p:ext uri="{BB962C8B-B14F-4D97-AF65-F5344CB8AC3E}">
        <p14:creationId xmlns:p14="http://schemas.microsoft.com/office/powerpoint/2010/main" val="372985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FCCB-211B-44D0-9E31-29AC9303D954}"/>
              </a:ext>
            </a:extLst>
          </p:cNvPr>
          <p:cNvSpPr>
            <a:spLocks noGrp="1"/>
          </p:cNvSpPr>
          <p:nvPr>
            <p:ph type="title"/>
          </p:nvPr>
        </p:nvSpPr>
        <p:spPr/>
        <p:txBody>
          <a:bodyPr/>
          <a:lstStyle/>
          <a:p>
            <a:r>
              <a:rPr lang="en-US" dirty="0"/>
              <a:t>Our age plays a role in our experiences</a:t>
            </a:r>
          </a:p>
        </p:txBody>
      </p:sp>
      <p:sp>
        <p:nvSpPr>
          <p:cNvPr id="3" name="Content Placeholder 2">
            <a:extLst>
              <a:ext uri="{FF2B5EF4-FFF2-40B4-BE49-F238E27FC236}">
                <a16:creationId xmlns:a16="http://schemas.microsoft.com/office/drawing/2014/main" id="{0BD65029-9762-4E4B-B48E-C8E96DB97D3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2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8D26-BF7B-464C-B4A4-EBBA9B6B4BDE}"/>
              </a:ext>
            </a:extLst>
          </p:cNvPr>
          <p:cNvSpPr>
            <a:spLocks noGrp="1"/>
          </p:cNvSpPr>
          <p:nvPr>
            <p:ph type="title"/>
          </p:nvPr>
        </p:nvSpPr>
        <p:spPr/>
        <p:txBody>
          <a:bodyPr/>
          <a:lstStyle/>
          <a:p>
            <a:r>
              <a:rPr lang="en-US" dirty="0"/>
              <a:t>Here are the groups</a:t>
            </a:r>
          </a:p>
        </p:txBody>
      </p:sp>
      <p:sp>
        <p:nvSpPr>
          <p:cNvPr id="3" name="Content Placeholder 2">
            <a:extLst>
              <a:ext uri="{FF2B5EF4-FFF2-40B4-BE49-F238E27FC236}">
                <a16:creationId xmlns:a16="http://schemas.microsoft.com/office/drawing/2014/main" id="{5D9BCD3D-53AC-4B64-AF69-DAB51C87AADA}"/>
              </a:ext>
            </a:extLst>
          </p:cNvPr>
          <p:cNvSpPr>
            <a:spLocks noGrp="1"/>
          </p:cNvSpPr>
          <p:nvPr>
            <p:ph idx="1"/>
          </p:nvPr>
        </p:nvSpPr>
        <p:spPr/>
        <p:txBody>
          <a:bodyPr/>
          <a:lstStyle/>
          <a:p>
            <a:pPr lvl="0"/>
            <a:r>
              <a:rPr lang="en-US" dirty="0"/>
              <a:t>Traditionalist  Prior to 1946</a:t>
            </a:r>
          </a:p>
          <a:p>
            <a:pPr lvl="0"/>
            <a:r>
              <a:rPr lang="en-US" dirty="0"/>
              <a:t>Baby Boomers  1946-1964</a:t>
            </a:r>
          </a:p>
          <a:p>
            <a:pPr lvl="0"/>
            <a:r>
              <a:rPr lang="en-US" dirty="0"/>
              <a:t>Generation X   1965-1979</a:t>
            </a:r>
          </a:p>
          <a:p>
            <a:pPr lvl="0"/>
            <a:r>
              <a:rPr lang="en-US" dirty="0"/>
              <a:t>Millennials         1980-1995</a:t>
            </a:r>
          </a:p>
          <a:p>
            <a:pPr lvl="0"/>
            <a:r>
              <a:rPr lang="en-US" dirty="0"/>
              <a:t>Generation Z      1995-2012</a:t>
            </a:r>
          </a:p>
          <a:p>
            <a:pPr lvl="0"/>
            <a:r>
              <a:rPr lang="en-US" dirty="0"/>
              <a:t>Generation</a:t>
            </a:r>
            <a:r>
              <a:rPr lang="en-US" baseline="0" dirty="0"/>
              <a:t> Alpha Post 2012</a:t>
            </a:r>
            <a:endParaRPr lang="en-US" dirty="0"/>
          </a:p>
        </p:txBody>
      </p:sp>
    </p:spTree>
    <p:extLst>
      <p:ext uri="{BB962C8B-B14F-4D97-AF65-F5344CB8AC3E}">
        <p14:creationId xmlns:p14="http://schemas.microsoft.com/office/powerpoint/2010/main" val="381579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19660</TotalTime>
  <Words>1464</Words>
  <Application>Microsoft Office PowerPoint</Application>
  <PresentationFormat>On-screen Show (4:3)</PresentationFormat>
  <Paragraphs>367</Paragraphs>
  <Slides>58</Slides>
  <Notes>54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Tahoma</vt:lpstr>
      <vt:lpstr>Wingdings</vt:lpstr>
      <vt:lpstr>Textured</vt:lpstr>
      <vt:lpstr>Technology’s Role in What Happens in the World of Insurance</vt:lpstr>
      <vt:lpstr>PowerPoint Presentation</vt:lpstr>
      <vt:lpstr>PowerPoint Presentation</vt:lpstr>
      <vt:lpstr>PowerPoint Presentation</vt:lpstr>
      <vt:lpstr>PowerPoint Presentation</vt:lpstr>
      <vt:lpstr>What changes in the future</vt:lpstr>
      <vt:lpstr>Age matters when we discuss technology</vt:lpstr>
      <vt:lpstr>Our age plays a role in our experiences</vt:lpstr>
      <vt:lpstr>Here are the groups</vt:lpstr>
      <vt:lpstr>Traditionalist</vt:lpstr>
      <vt:lpstr>Traditionalist Pre Now mid 70s and older</vt:lpstr>
      <vt:lpstr>Baby Boomers</vt:lpstr>
      <vt:lpstr>Baby Boomer Now Mid 50s to Mid 70s </vt:lpstr>
      <vt:lpstr>Generation X</vt:lpstr>
      <vt:lpstr>Generation X  Now 40 to 50 </vt:lpstr>
      <vt:lpstr>Millennials</vt:lpstr>
      <vt:lpstr>Millennials   Now 25 to 40</vt:lpstr>
      <vt:lpstr>Generation Z will be the most generous group in history</vt:lpstr>
      <vt:lpstr>Technology and losses</vt:lpstr>
      <vt:lpstr>Claims</vt:lpstr>
      <vt:lpstr>Technology itself is not the solution</vt:lpstr>
      <vt:lpstr>Communication</vt:lpstr>
      <vt:lpstr>Organize your email folders</vt:lpstr>
      <vt:lpstr>Distracted Driving</vt:lpstr>
      <vt:lpstr>Cell Phone use under reported</vt:lpstr>
      <vt:lpstr>Employer bans</vt:lpstr>
      <vt:lpstr>Driver assist vehicles</vt:lpstr>
      <vt:lpstr>Autonomous Emergency Breaking System</vt:lpstr>
      <vt:lpstr>Vehicles will start to mimic how you drive</vt:lpstr>
      <vt:lpstr>Smart windshields </vt:lpstr>
      <vt:lpstr>What does this mean for windshield repairs?</vt:lpstr>
      <vt:lpstr>OnStar</vt:lpstr>
      <vt:lpstr>How does this affect claims</vt:lpstr>
      <vt:lpstr>Selling your car</vt:lpstr>
      <vt:lpstr>Technology and Underwriting</vt:lpstr>
      <vt:lpstr>Digital Underwriting</vt:lpstr>
      <vt:lpstr>Geofencing</vt:lpstr>
      <vt:lpstr>Other Underwriting benefits of technology</vt:lpstr>
      <vt:lpstr>Underwriting</vt:lpstr>
      <vt:lpstr>How Auto violations are recorded</vt:lpstr>
      <vt:lpstr>Timeline of a ticket</vt:lpstr>
      <vt:lpstr>Does a Ticket go to all States?</vt:lpstr>
      <vt:lpstr>How to remedy incorrect tickets </vt:lpstr>
      <vt:lpstr>How does Technology help?</vt:lpstr>
      <vt:lpstr>Photo Claims Adjusting</vt:lpstr>
      <vt:lpstr>New Methods to repair Damage</vt:lpstr>
      <vt:lpstr>Smoke damage</vt:lpstr>
      <vt:lpstr>Water Damage</vt:lpstr>
      <vt:lpstr>TESS Technology</vt:lpstr>
      <vt:lpstr>Marketing Technology</vt:lpstr>
      <vt:lpstr>Documenting</vt:lpstr>
      <vt:lpstr>Tasks</vt:lpstr>
      <vt:lpstr>Verifying/Documenting Coverage</vt:lpstr>
      <vt:lpstr>Binders</vt:lpstr>
      <vt:lpstr>Renewals</vt:lpstr>
      <vt:lpstr>Billing</vt:lpstr>
      <vt:lpstr>What Websites do not do</vt:lpstr>
      <vt:lpstr>What Websites can do</vt:lpstr>
    </vt:vector>
  </TitlesOfParts>
  <Company>American Family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Technology’s Role in What happens in the Insurance World</dc:title>
  <dc:creator>Bob Loonan</dc:creator>
  <cp:lastModifiedBy>Loonan, Robert</cp:lastModifiedBy>
  <cp:revision>37</cp:revision>
  <cp:lastPrinted>2020-02-15T20:54:24Z</cp:lastPrinted>
  <dcterms:created xsi:type="dcterms:W3CDTF">2008-05-06T14:58:43Z</dcterms:created>
  <dcterms:modified xsi:type="dcterms:W3CDTF">2020-03-09T19:40:01Z</dcterms:modified>
</cp:coreProperties>
</file>